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65" r:id="rId6"/>
    <p:sldId id="266" r:id="rId7"/>
    <p:sldId id="281" r:id="rId8"/>
    <p:sldId id="268" r:id="rId9"/>
    <p:sldId id="275" r:id="rId10"/>
    <p:sldId id="276" r:id="rId11"/>
    <p:sldId id="278" r:id="rId12"/>
    <p:sldId id="279" r:id="rId13"/>
    <p:sldId id="280" r:id="rId14"/>
    <p:sldId id="267" r:id="rId15"/>
    <p:sldId id="269" r:id="rId16"/>
  </p:sldIdLst>
  <p:sldSz cx="12188825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8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706" autoAdjust="0"/>
  </p:normalViewPr>
  <p:slideViewPr>
    <p:cSldViewPr showGuides="1">
      <p:cViewPr varScale="1">
        <p:scale>
          <a:sx n="116" d="100"/>
          <a:sy n="116" d="100"/>
        </p:scale>
        <p:origin x="390" y="10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3134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658EE21-B80B-4E8A-A637-25862F048CA1}" type="datetime4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2018년 9월 10일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4CBEF8-5CDE-472B-839B-B8BB0C881006}" type="slidenum"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‹#›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3B7DA79-E2D3-4599-81AC-5FBE3722DDE5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6BB98AFB-CB0D-4DFE-87B9-B4B0D0DE73C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347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70923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08885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549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0384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6721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30355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53561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40612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8601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02648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ko-KR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861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 rtlCol="0">
            <a:normAutofit/>
          </a:bodyPr>
          <a:lstStyle>
            <a:lvl1pPr>
              <a:defRPr sz="54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 rtlCol="0">
            <a:normAutofit/>
          </a:bodyPr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ko-KR" altLang="en-US" smtClean="0"/>
              <a:t>클릭하여 마스터 부제목 스타일 편집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F593826-B1EE-4CFE-8EAC-B0022F1736EA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475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D77FCFCE-DF80-47D4-9BEF-7BD44C5085C4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91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rtlCol="0" anchor="b">
            <a:normAutofit/>
          </a:bodyPr>
          <a:lstStyle>
            <a:lvl1pPr algn="l">
              <a:defRPr sz="5400" b="1" cap="none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2B4C30B-DE89-4AC8-BDBD-BFBB3D9768C4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133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957F09F-2115-4DDB-938B-D5674F313C2C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370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EFAF592-12D0-4B42-ACD3-FB9FA968F62B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07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4E4227A9-F07B-4D0D-A98E-BF4B1C6E538C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715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비어 있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6A72A42-81AB-4425-B567-45E1641D674C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153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rmAutofit/>
          </a:bodyPr>
          <a:lstStyle>
            <a:lvl1pPr algn="l">
              <a:lnSpc>
                <a:spcPct val="100000"/>
              </a:lnSpc>
              <a:defRPr sz="3600" b="1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 rtlCol="0">
            <a:normAutofit/>
          </a:bodyPr>
          <a:lstStyle>
            <a:lvl1pPr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578532E3-CD0A-4A48-9FC4-30F894D84583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171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600" b="1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 descr="이미지를 추가할 수 있는 빈 개체 틀입니다. 개체 틀을 클릭하고 추가할 이미지를 선택하세요.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ko-KR" altLang="en-US" smtClean="0"/>
              <a:t>그림을 추가하려면 아이콘을 클릭하십시오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ko-KR" altLang="en-US" smtClean="0"/>
              <a:t>마스터 텍스트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4196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77447B2-F34B-4734-A909-022F62A993A4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680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lvl="0" rtl="0"/>
            <a:r>
              <a:rPr lang="ko-KR" altLang="en-US" smtClean="0"/>
              <a:t>마스터 텍스트 스타일 편집</a:t>
            </a:r>
          </a:p>
          <a:p>
            <a:pPr lvl="1" rtl="0"/>
            <a:r>
              <a:rPr lang="ko-KR" altLang="en-US" smtClean="0"/>
              <a:t>둘째 수준</a:t>
            </a:r>
          </a:p>
          <a:p>
            <a:pPr lvl="2" rtl="0"/>
            <a:r>
              <a:rPr lang="ko-KR" altLang="en-US" smtClean="0"/>
              <a:t>셋째 수준</a:t>
            </a:r>
          </a:p>
          <a:p>
            <a:pPr lvl="3" rtl="0"/>
            <a:r>
              <a:rPr lang="ko-KR" altLang="en-US" smtClean="0"/>
              <a:t>넷째 수준</a:t>
            </a:r>
          </a:p>
          <a:p>
            <a:pPr lvl="4" rtl="0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바닥글 추가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9570F6D-43B8-4AA5-BD5A-30D710FA1272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2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 dirty="0" smtClean="0"/>
              <a:t>바닥글 추가</a:t>
            </a:r>
            <a:endParaRPr lang="ko-KR" altLang="en-US" noProof="0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0C903CA-69FC-4E4C-B6ED-ECD1E91E070A}" type="datetime4">
              <a:rPr lang="ko-KR" altLang="en-US" smtClean="0"/>
              <a:pPr/>
              <a:t>2018년 9월 10일</a:t>
            </a:fld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AEAE4A8-A6E5-453E-B946-FB774B73F48C}" type="slidenum">
              <a:rPr lang="en-US" altLang="ko-KR" noProof="0" smtClean="0"/>
              <a:pPr/>
              <a:t>‹#›</a:t>
            </a:fld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59705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1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accent1">
              <a:lumMod val="75000"/>
            </a:schemeClr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74320" indent="-228600" algn="l" defTabSz="914400" rtl="0" eaLnBrk="1" latinLnBrk="1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594360" indent="-228600" algn="l" defTabSz="914400" rtl="0" eaLnBrk="1" latinLnBrk="1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777240" indent="-182880" algn="l" defTabSz="914400" rtl="0" eaLnBrk="1" latinLnBrk="1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960120" indent="-182880" algn="l" defTabSz="914400" rtl="0" eaLnBrk="1" latinLnBrk="1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1097280" indent="-137160" algn="l" defTabSz="914400" rtl="0" eaLnBrk="1" latinLnBrk="1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1234440" indent="-137160" algn="l" defTabSz="914400" rtl="0" eaLnBrk="1" latinLnBrk="1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1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1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1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21804" y="1916832"/>
            <a:ext cx="11017224" cy="251460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t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4000" dirty="0">
                <a:solidFill>
                  <a:srgbClr val="0070C0"/>
                </a:solidFill>
              </a:rPr>
              <a:t>2018</a:t>
            </a:r>
            <a:r>
              <a:rPr lang="ko-KR" altLang="en-US" sz="4000" dirty="0">
                <a:solidFill>
                  <a:srgbClr val="0070C0"/>
                </a:solidFill>
              </a:rPr>
              <a:t>년 </a:t>
            </a:r>
            <a:r>
              <a:rPr lang="ko-KR" altLang="en-US" sz="4000" dirty="0" err="1" smtClean="0">
                <a:solidFill>
                  <a:srgbClr val="0070C0"/>
                </a:solidFill>
              </a:rPr>
              <a:t>우송대</a:t>
            </a:r>
            <a:r>
              <a:rPr lang="ko-KR" altLang="en-US" sz="4000" dirty="0" smtClean="0">
                <a:solidFill>
                  <a:srgbClr val="0070C0"/>
                </a:solidFill>
              </a:rPr>
              <a:t> </a:t>
            </a:r>
            <a:r>
              <a:rPr lang="en-US" altLang="ko-KR" sz="4000" dirty="0">
                <a:solidFill>
                  <a:srgbClr val="0070C0"/>
                </a:solidFill>
              </a:rPr>
              <a:t>SOL Dream-up+</a:t>
            </a:r>
            <a:br>
              <a:rPr lang="en-US" altLang="ko-KR" sz="4000" dirty="0">
                <a:solidFill>
                  <a:srgbClr val="0070C0"/>
                </a:solidFill>
              </a:rPr>
            </a:br>
            <a:r>
              <a:rPr lang="ko-KR" altLang="en-US" sz="4000" dirty="0">
                <a:solidFill>
                  <a:srgbClr val="0070C0"/>
                </a:solidFill>
              </a:rPr>
              <a:t>창업아이디어</a:t>
            </a:r>
            <a:r>
              <a:rPr lang="en-US" altLang="ko-KR" sz="4000" dirty="0">
                <a:solidFill>
                  <a:srgbClr val="0070C0"/>
                </a:solidFill>
              </a:rPr>
              <a:t> </a:t>
            </a:r>
            <a:r>
              <a:rPr lang="ko-KR" altLang="en-US" sz="4000" dirty="0" smtClean="0">
                <a:solidFill>
                  <a:srgbClr val="0070C0"/>
                </a:solidFill>
              </a:rPr>
              <a:t>경진대회</a:t>
            </a:r>
            <a:r>
              <a:rPr lang="en-US" altLang="ko-KR" sz="4000" dirty="0" smtClean="0">
                <a:solidFill>
                  <a:srgbClr val="0070C0"/>
                </a:solidFill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</a:rPr>
            </a:br>
            <a:endParaRPr lang="ko-KR" altLang="en-US" sz="1800" dirty="0">
              <a:solidFill>
                <a:srgbClr val="0070C0"/>
              </a:solidFill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2206116" y="4618484"/>
            <a:ext cx="7848600" cy="43204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rmAutofit/>
          </a:bodyPr>
          <a:lstStyle/>
          <a:p>
            <a:pPr algn="ctr" rtl="0"/>
            <a:r>
              <a:rPr lang="en-US" altLang="ko-KR" sz="2000" b="1" dirty="0" smtClean="0">
                <a:solidFill>
                  <a:srgbClr val="0070C0"/>
                </a:solidFill>
              </a:rPr>
              <a:t>2018. 9. 20 (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목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)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352537"/>
            <a:ext cx="2831674" cy="268151"/>
          </a:xfrm>
          <a:prstGeom prst="rect">
            <a:avLst/>
          </a:prstGeom>
        </p:spPr>
      </p:pic>
      <p:sp>
        <p:nvSpPr>
          <p:cNvPr id="11" name="부제목 4"/>
          <p:cNvSpPr txBox="1">
            <a:spLocks/>
          </p:cNvSpPr>
          <p:nvPr/>
        </p:nvSpPr>
        <p:spPr>
          <a:xfrm>
            <a:off x="2349996" y="5517232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indent="0" algn="ctr" defTabSz="914400" rtl="0" eaLnBrk="1" latinLnBrk="1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0070C0"/>
                </a:solidFill>
              </a:rPr>
              <a:t>팀명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 algn="ctr"/>
            <a:r>
              <a:rPr lang="en-US" altLang="ko-KR" sz="2000" b="1" dirty="0" smtClean="0">
                <a:solidFill>
                  <a:srgbClr val="0070C0"/>
                </a:solidFill>
              </a:rPr>
              <a:t>OO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대학 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XX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전공 학번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/</a:t>
            </a:r>
            <a:r>
              <a:rPr lang="ko-KR" altLang="en-US" sz="2000" b="1" smtClean="0">
                <a:solidFill>
                  <a:srgbClr val="0070C0"/>
                </a:solidFill>
              </a:rPr>
              <a:t>성명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2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2"/>
          <p:cNvSpPr>
            <a:spLocks noGrp="1"/>
          </p:cNvSpPr>
          <p:nvPr>
            <p:ph type="title"/>
          </p:nvPr>
        </p:nvSpPr>
        <p:spPr/>
        <p:txBody>
          <a:bodyPr rtlCol="0" anchor="t">
            <a:normAutofit/>
          </a:bodyPr>
          <a:lstStyle/>
          <a:p>
            <a:pPr rtl="0"/>
            <a:r>
              <a:rPr lang="en-US" altLang="ko-KR" sz="2800" dirty="0" smtClean="0"/>
              <a:t>I. </a:t>
            </a:r>
            <a:r>
              <a:rPr lang="ko-KR" altLang="en-US" sz="2800" dirty="0" err="1" smtClean="0"/>
              <a:t>창업팀명</a:t>
            </a:r>
            <a:r>
              <a:rPr lang="ko-KR" altLang="en-US" sz="2800" dirty="0" smtClean="0"/>
              <a:t> 및 </a:t>
            </a:r>
            <a:r>
              <a:rPr lang="ko-KR" altLang="en-US" sz="2800" dirty="0" err="1" smtClean="0"/>
              <a:t>창업팀</a:t>
            </a:r>
            <a:r>
              <a:rPr lang="ko-KR" altLang="en-US" sz="2800" dirty="0" smtClean="0"/>
              <a:t> 소개</a:t>
            </a:r>
            <a:endParaRPr lang="ko-KR" altLang="en-US" sz="2800" dirty="0"/>
          </a:p>
        </p:txBody>
      </p:sp>
      <p:sp>
        <p:nvSpPr>
          <p:cNvPr id="14" name="내용 개체 틀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endParaRPr lang="ko-KR" altLang="en-US" dirty="0"/>
          </a:p>
        </p:txBody>
      </p:sp>
      <p:sp>
        <p:nvSpPr>
          <p:cNvPr id="4" name="타원형 설명선 3"/>
          <p:cNvSpPr/>
          <p:nvPr/>
        </p:nvSpPr>
        <p:spPr>
          <a:xfrm>
            <a:off x="7750596" y="266772"/>
            <a:ext cx="3168352" cy="1296144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배경 </a:t>
            </a:r>
            <a:r>
              <a:rPr lang="ko-KR" altLang="en-US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구도는 </a:t>
            </a:r>
            <a:r>
              <a:rPr lang="ko-KR" altLang="en-US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팀별로</a:t>
            </a:r>
            <a:r>
              <a:rPr lang="ko-KR" altLang="en-US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특색에 맞게 개별적으로 작성 </a:t>
            </a:r>
            <a:endParaRPr lang="ko-KR" altLang="en-US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723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5820" y="279759"/>
            <a:ext cx="8686801" cy="591344"/>
          </a:xfrm>
        </p:spPr>
        <p:txBody>
          <a:bodyPr rtlCol="0" anchor="t">
            <a:normAutofit/>
          </a:bodyPr>
          <a:lstStyle/>
          <a:p>
            <a:pPr rtl="0"/>
            <a:r>
              <a:rPr lang="en-US" altLang="ko-KR" sz="2800" dirty="0" smtClean="0"/>
              <a:t>II. </a:t>
            </a:r>
            <a:r>
              <a:rPr lang="ko-KR" altLang="en-US" sz="2800" dirty="0" smtClean="0"/>
              <a:t>창업아이디어 소개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107780" y="2924944"/>
            <a:ext cx="6336704" cy="1277033"/>
          </a:xfrm>
        </p:spPr>
        <p:txBody>
          <a:bodyPr>
            <a:normAutofit/>
          </a:bodyPr>
          <a:lstStyle/>
          <a:p>
            <a:pPr marL="502920" indent="-457200">
              <a:lnSpc>
                <a:spcPct val="100000"/>
              </a:lnSpc>
              <a:buFont typeface="+mj-lt"/>
              <a:buAutoNum type="arabicPeriod"/>
            </a:pPr>
            <a:r>
              <a:rPr lang="ko-KR" altLang="en-US" dirty="0" err="1" smtClean="0"/>
              <a:t>개발동기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용도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수요자 및 기술 등 기재</a:t>
            </a:r>
            <a:endParaRPr lang="en-US" altLang="ko-KR" dirty="0" smtClean="0"/>
          </a:p>
          <a:p>
            <a:pPr marL="502920" indent="-457200">
              <a:lnSpc>
                <a:spcPct val="100000"/>
              </a:lnSpc>
              <a:buFont typeface="+mj-lt"/>
              <a:buAutoNum type="arabicPeriod"/>
            </a:pPr>
            <a:r>
              <a:rPr lang="ko-KR" altLang="en-US" dirty="0" smtClean="0"/>
              <a:t>이미지 시안 또는 </a:t>
            </a:r>
            <a:r>
              <a:rPr lang="ko-KR" altLang="en-US" dirty="0" err="1" smtClean="0"/>
              <a:t>가설계도면</a:t>
            </a:r>
            <a:r>
              <a:rPr lang="ko-KR" altLang="en-US" dirty="0" smtClean="0"/>
              <a:t> 등 설명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내용은 간단히 기술하고 그래픽 활용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" name="object 9"/>
          <p:cNvSpPr/>
          <p:nvPr/>
        </p:nvSpPr>
        <p:spPr>
          <a:xfrm>
            <a:off x="1125860" y="1027961"/>
            <a:ext cx="1605366" cy="4121150"/>
          </a:xfrm>
          <a:custGeom>
            <a:avLst/>
            <a:gdLst/>
            <a:ahLst/>
            <a:cxnLst/>
            <a:rect l="l" t="t" r="r" b="b"/>
            <a:pathLst>
              <a:path w="2171700" h="4121150">
                <a:moveTo>
                  <a:pt x="1809750" y="0"/>
                </a:moveTo>
                <a:lnTo>
                  <a:pt x="361962" y="0"/>
                </a:lnTo>
                <a:lnTo>
                  <a:pt x="312845" y="3304"/>
                </a:lnTo>
                <a:lnTo>
                  <a:pt x="265737" y="12929"/>
                </a:lnTo>
                <a:lnTo>
                  <a:pt x="221068" y="28444"/>
                </a:lnTo>
                <a:lnTo>
                  <a:pt x="179271" y="49417"/>
                </a:lnTo>
                <a:lnTo>
                  <a:pt x="140776" y="75417"/>
                </a:lnTo>
                <a:lnTo>
                  <a:pt x="106014" y="106013"/>
                </a:lnTo>
                <a:lnTo>
                  <a:pt x="75418" y="140773"/>
                </a:lnTo>
                <a:lnTo>
                  <a:pt x="49417" y="179267"/>
                </a:lnTo>
                <a:lnTo>
                  <a:pt x="28444" y="221063"/>
                </a:lnTo>
                <a:lnTo>
                  <a:pt x="12929" y="265729"/>
                </a:lnTo>
                <a:lnTo>
                  <a:pt x="3304" y="312835"/>
                </a:lnTo>
                <a:lnTo>
                  <a:pt x="0" y="361949"/>
                </a:lnTo>
                <a:lnTo>
                  <a:pt x="0" y="3758933"/>
                </a:lnTo>
                <a:lnTo>
                  <a:pt x="3304" y="3808050"/>
                </a:lnTo>
                <a:lnTo>
                  <a:pt x="12929" y="3855158"/>
                </a:lnTo>
                <a:lnTo>
                  <a:pt x="28444" y="3899827"/>
                </a:lnTo>
                <a:lnTo>
                  <a:pt x="49417" y="3941624"/>
                </a:lnTo>
                <a:lnTo>
                  <a:pt x="75418" y="3980119"/>
                </a:lnTo>
                <a:lnTo>
                  <a:pt x="106014" y="4014881"/>
                </a:lnTo>
                <a:lnTo>
                  <a:pt x="140776" y="4045477"/>
                </a:lnTo>
                <a:lnTo>
                  <a:pt x="179271" y="4071478"/>
                </a:lnTo>
                <a:lnTo>
                  <a:pt x="221068" y="4092451"/>
                </a:lnTo>
                <a:lnTo>
                  <a:pt x="265737" y="4107966"/>
                </a:lnTo>
                <a:lnTo>
                  <a:pt x="312845" y="4117591"/>
                </a:lnTo>
                <a:lnTo>
                  <a:pt x="361962" y="4120896"/>
                </a:lnTo>
                <a:lnTo>
                  <a:pt x="1809750" y="4120896"/>
                </a:lnTo>
                <a:lnTo>
                  <a:pt x="1858864" y="4117591"/>
                </a:lnTo>
                <a:lnTo>
                  <a:pt x="1905970" y="4107966"/>
                </a:lnTo>
                <a:lnTo>
                  <a:pt x="1950636" y="4092451"/>
                </a:lnTo>
                <a:lnTo>
                  <a:pt x="1992432" y="4071478"/>
                </a:lnTo>
                <a:lnTo>
                  <a:pt x="2030926" y="4045477"/>
                </a:lnTo>
                <a:lnTo>
                  <a:pt x="2065686" y="4014881"/>
                </a:lnTo>
                <a:lnTo>
                  <a:pt x="2096282" y="3980119"/>
                </a:lnTo>
                <a:lnTo>
                  <a:pt x="2122282" y="3941624"/>
                </a:lnTo>
                <a:lnTo>
                  <a:pt x="2143255" y="3899827"/>
                </a:lnTo>
                <a:lnTo>
                  <a:pt x="2158770" y="3855158"/>
                </a:lnTo>
                <a:lnTo>
                  <a:pt x="2168395" y="3808050"/>
                </a:lnTo>
                <a:lnTo>
                  <a:pt x="2171700" y="3758933"/>
                </a:lnTo>
                <a:lnTo>
                  <a:pt x="2171700" y="361950"/>
                </a:lnTo>
                <a:lnTo>
                  <a:pt x="2168395" y="312835"/>
                </a:lnTo>
                <a:lnTo>
                  <a:pt x="2158770" y="265729"/>
                </a:lnTo>
                <a:lnTo>
                  <a:pt x="2143255" y="221063"/>
                </a:lnTo>
                <a:lnTo>
                  <a:pt x="2122282" y="179267"/>
                </a:lnTo>
                <a:lnTo>
                  <a:pt x="2096282" y="140773"/>
                </a:lnTo>
                <a:lnTo>
                  <a:pt x="2065686" y="106013"/>
                </a:lnTo>
                <a:lnTo>
                  <a:pt x="2030926" y="75417"/>
                </a:lnTo>
                <a:lnTo>
                  <a:pt x="1992432" y="49417"/>
                </a:lnTo>
                <a:lnTo>
                  <a:pt x="1950636" y="28444"/>
                </a:lnTo>
                <a:lnTo>
                  <a:pt x="1905970" y="12929"/>
                </a:lnTo>
                <a:lnTo>
                  <a:pt x="1858864" y="3304"/>
                </a:lnTo>
                <a:lnTo>
                  <a:pt x="180975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아이디어</a:t>
            </a:r>
            <a:endParaRPr lang="en-US" altLang="ko-KR" sz="2000" dirty="0" smtClean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2000" dirty="0" smtClean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object 11"/>
          <p:cNvSpPr/>
          <p:nvPr/>
        </p:nvSpPr>
        <p:spPr>
          <a:xfrm>
            <a:off x="2873167" y="1027961"/>
            <a:ext cx="7633605" cy="1315720"/>
          </a:xfrm>
          <a:custGeom>
            <a:avLst/>
            <a:gdLst/>
            <a:ahLst/>
            <a:cxnLst/>
            <a:rect l="l" t="t" r="r" b="b"/>
            <a:pathLst>
              <a:path w="5977255" h="1315720">
                <a:moveTo>
                  <a:pt x="0" y="219201"/>
                </a:moveTo>
                <a:lnTo>
                  <a:pt x="5790" y="168950"/>
                </a:lnTo>
                <a:lnTo>
                  <a:pt x="22285" y="122816"/>
                </a:lnTo>
                <a:lnTo>
                  <a:pt x="48165" y="82115"/>
                </a:lnTo>
                <a:lnTo>
                  <a:pt x="82115" y="48165"/>
                </a:lnTo>
                <a:lnTo>
                  <a:pt x="122816" y="22285"/>
                </a:lnTo>
                <a:lnTo>
                  <a:pt x="168950" y="5790"/>
                </a:lnTo>
                <a:lnTo>
                  <a:pt x="219202" y="0"/>
                </a:lnTo>
                <a:lnTo>
                  <a:pt x="5757926" y="0"/>
                </a:lnTo>
                <a:lnTo>
                  <a:pt x="5808177" y="5790"/>
                </a:lnTo>
                <a:lnTo>
                  <a:pt x="5854311" y="22285"/>
                </a:lnTo>
                <a:lnTo>
                  <a:pt x="5895012" y="48165"/>
                </a:lnTo>
                <a:lnTo>
                  <a:pt x="5928962" y="82115"/>
                </a:lnTo>
                <a:lnTo>
                  <a:pt x="5954842" y="122816"/>
                </a:lnTo>
                <a:lnTo>
                  <a:pt x="5971337" y="168950"/>
                </a:lnTo>
                <a:lnTo>
                  <a:pt x="5977128" y="219201"/>
                </a:lnTo>
                <a:lnTo>
                  <a:pt x="5977128" y="1096010"/>
                </a:lnTo>
                <a:lnTo>
                  <a:pt x="5971337" y="1146261"/>
                </a:lnTo>
                <a:lnTo>
                  <a:pt x="5954842" y="1192395"/>
                </a:lnTo>
                <a:lnTo>
                  <a:pt x="5928962" y="1233096"/>
                </a:lnTo>
                <a:lnTo>
                  <a:pt x="5895012" y="1267046"/>
                </a:lnTo>
                <a:lnTo>
                  <a:pt x="5854311" y="1292926"/>
                </a:lnTo>
                <a:lnTo>
                  <a:pt x="5808177" y="1309421"/>
                </a:lnTo>
                <a:lnTo>
                  <a:pt x="5757926" y="1315212"/>
                </a:lnTo>
                <a:lnTo>
                  <a:pt x="219202" y="1315212"/>
                </a:lnTo>
                <a:lnTo>
                  <a:pt x="168950" y="1309421"/>
                </a:lnTo>
                <a:lnTo>
                  <a:pt x="122816" y="1292926"/>
                </a:lnTo>
                <a:lnTo>
                  <a:pt x="82115" y="1267046"/>
                </a:lnTo>
                <a:lnTo>
                  <a:pt x="48165" y="1233096"/>
                </a:lnTo>
                <a:lnTo>
                  <a:pt x="22285" y="1192395"/>
                </a:lnTo>
                <a:lnTo>
                  <a:pt x="5790" y="1146261"/>
                </a:lnTo>
                <a:lnTo>
                  <a:pt x="0" y="1096010"/>
                </a:lnTo>
                <a:lnTo>
                  <a:pt x="0" y="219201"/>
                </a:lnTo>
                <a:close/>
              </a:path>
            </a:pathLst>
          </a:custGeom>
          <a:ln w="25907">
            <a:solidFill>
              <a:schemeClr val="accent1">
                <a:lumMod val="75000"/>
              </a:schemeClr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타원형 설명선 7"/>
          <p:cNvSpPr/>
          <p:nvPr/>
        </p:nvSpPr>
        <p:spPr>
          <a:xfrm>
            <a:off x="10342884" y="116632"/>
            <a:ext cx="1512168" cy="103503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Example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71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5820" y="279759"/>
            <a:ext cx="8686801" cy="591344"/>
          </a:xfrm>
        </p:spPr>
        <p:txBody>
          <a:bodyPr rtlCol="0" anchor="t">
            <a:normAutofit/>
          </a:bodyPr>
          <a:lstStyle/>
          <a:p>
            <a:pPr rtl="0"/>
            <a:r>
              <a:rPr lang="en-US" altLang="ko-KR" sz="2800" dirty="0" smtClean="0"/>
              <a:t>III. </a:t>
            </a:r>
            <a:r>
              <a:rPr lang="ko-KR" altLang="en-US" sz="2800" dirty="0" smtClean="0"/>
              <a:t>창업아이디어의</a:t>
            </a:r>
            <a:r>
              <a:rPr lang="en-US" altLang="ko-KR" sz="2800" dirty="0" smtClean="0"/>
              <a:t> </a:t>
            </a:r>
            <a:r>
              <a:rPr lang="ko-KR" altLang="en-US" sz="2800" dirty="0" err="1" smtClean="0"/>
              <a:t>기술성</a:t>
            </a:r>
            <a:r>
              <a:rPr lang="ko-KR" altLang="en-US" sz="2800" dirty="0" smtClean="0"/>
              <a:t> 및 우수성  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69876" y="1484784"/>
            <a:ext cx="7992888" cy="1277033"/>
          </a:xfrm>
        </p:spPr>
        <p:txBody>
          <a:bodyPr>
            <a:normAutofit/>
          </a:bodyPr>
          <a:lstStyle/>
          <a:p>
            <a:pPr marL="502920" indent="-457200">
              <a:lnSpc>
                <a:spcPct val="100000"/>
              </a:lnSpc>
              <a:buFont typeface="+mj-lt"/>
              <a:buAutoNum type="arabicPeriod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54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 anchor="t">
            <a:normAutofit/>
          </a:bodyPr>
          <a:lstStyle/>
          <a:p>
            <a:pPr rtl="0"/>
            <a:r>
              <a:rPr lang="en-US" altLang="ko-KR" sz="2800" dirty="0" smtClean="0"/>
              <a:t>IV. </a:t>
            </a:r>
            <a:r>
              <a:rPr lang="ko-KR" altLang="en-US" sz="2800" dirty="0" smtClean="0"/>
              <a:t>시장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분석과 사업성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endParaRPr lang="ko-KR" altLang="en-US" dirty="0">
              <a:ea typeface="맑은 고딕" panose="020B0503020000020004" pitchFamily="50" charset="-127"/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226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2392" y="264373"/>
            <a:ext cx="8686801" cy="1066800"/>
          </a:xfrm>
        </p:spPr>
        <p:txBody>
          <a:bodyPr rtlCol="0" anchor="t">
            <a:normAutofit/>
          </a:bodyPr>
          <a:lstStyle/>
          <a:p>
            <a:pPr rtl="0">
              <a:lnSpc>
                <a:spcPct val="100000"/>
              </a:lnSpc>
            </a:pPr>
            <a:r>
              <a:rPr lang="en-US" altLang="ko-KR" sz="2800" dirty="0" smtClean="0"/>
              <a:t>V. </a:t>
            </a:r>
            <a:r>
              <a:rPr lang="ko-KR" altLang="en-US" sz="2800" dirty="0" smtClean="0"/>
              <a:t>비즈니스 모델 분석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필요하다면 비즈니스 모델 캔버스 활용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0853940"/>
              </p:ext>
            </p:extLst>
          </p:nvPr>
        </p:nvGraphicFramePr>
        <p:xfrm>
          <a:off x="1269549" y="1420387"/>
          <a:ext cx="9433374" cy="524979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8866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866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433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433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866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8866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202220">
                <a:tc rowSpan="2">
                  <a:txBody>
                    <a:bodyPr/>
                    <a:lstStyle/>
                    <a:p>
                      <a:r>
                        <a:rPr lang="en-AU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AU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핵심 파트너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서버 하드웨어</a:t>
                      </a:r>
                      <a: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제조업체</a:t>
                      </a:r>
                      <a:endParaRPr lang="en-US" altLang="ko-KR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보안 관리</a:t>
                      </a:r>
                      <a: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업체</a:t>
                      </a:r>
                      <a:endParaRPr lang="en-US" altLang="ko-KR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명함 수서 및 전달 물류 업체</a:t>
                      </a:r>
                      <a:endParaRPr lang="en-US" altLang="ko-KR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 광고를 원하는 기업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AU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AU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핵심 활동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모바일 앱 개발</a:t>
                      </a:r>
                      <a:endParaRPr lang="en-US" altLang="ko-KR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실시간 명함관리 </a:t>
                      </a:r>
                      <a: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</a:t>
                      </a:r>
                      <a:endParaRPr lang="en-US" altLang="ko-KR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애플리케이션 </a:t>
                      </a:r>
                      <a: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홍보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AU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가치제안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명함 보관 편리성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명함 내용 정확성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정보 보안 안정성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저렴한 가격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</a:t>
                      </a:r>
                      <a:r>
                        <a:rPr lang="ko-KR" altLang="en-US" sz="14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관계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자동화 서비스 및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 사용</a:t>
                      </a:r>
                      <a:endParaRPr lang="en-US" altLang="ko-KR" sz="14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대량 명함 관리 서비스 유치를 위한 이벤트 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회식비 지원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AU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r>
                        <a:rPr lang="en-AU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 고객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명함을 많이 주고 받는 사람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직장인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사업가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명함 관리를 잘 못하는 사람</a:t>
                      </a:r>
                      <a:endParaRPr lang="en-AU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30315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</a:t>
                      </a:r>
                      <a:r>
                        <a:rPr lang="en-AU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핵심 자원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모바일 앱</a:t>
                      </a:r>
                      <a:endParaRPr lang="en-US" altLang="ko-KR" sz="14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디자이너</a:t>
                      </a:r>
                      <a:endParaRPr lang="en-US" altLang="ko-KR" sz="14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타이피스트</a:t>
                      </a:r>
                      <a:endParaRPr lang="en-US" altLang="ko-KR" sz="14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운영자</a:t>
                      </a:r>
                      <a:endParaRPr lang="en-AU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</a:t>
                      </a:r>
                      <a:r>
                        <a:rPr lang="en-US" altLang="ko-KR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</a:t>
                      </a:r>
                      <a:r>
                        <a:rPr lang="en-US" altLang="ko-KR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</a:p>
                    <a:p>
                      <a:r>
                        <a:rPr lang="en-US" sz="14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채널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애프리케이션</a:t>
                      </a:r>
                      <a: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＂</a:t>
                      </a:r>
                      <a:r>
                        <a:rPr lang="ko-KR" altLang="en-US" sz="1400" b="0" baseline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리멤버</a:t>
                      </a:r>
                      <a:r>
                        <a:rPr lang="en-US" altLang="ko-KR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＂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77594">
                <a:tc gridSpan="3">
                  <a:txBody>
                    <a:bodyPr/>
                    <a:lstStyle/>
                    <a:p>
                      <a:r>
                        <a:rPr lang="en-AU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비용 구조</a:t>
                      </a:r>
                      <a:endParaRPr lang="en-US" altLang="ko-KR" sz="14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모바일 애플리케이션 홍보 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비용 앱 관리비용</a:t>
                      </a:r>
                      <a:endParaRPr lang="en-US" altLang="ko-KR" sz="14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개발비 </a:t>
                      </a:r>
                      <a:r>
                        <a:rPr lang="en-US" altLang="ko-KR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 </a:t>
                      </a:r>
                      <a:r>
                        <a:rPr lang="ko-KR" altLang="en-US" sz="14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인건비</a:t>
                      </a:r>
                      <a:endParaRPr lang="en-AU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AU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수익원</a:t>
                      </a:r>
                      <a:endParaRPr lang="en-AU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AU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모바일 애플리케이션 고 수수료</a:t>
                      </a:r>
                      <a:endParaRPr lang="en-US" altLang="ko-KR" sz="140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대량 명함 관리 서비스 수수료</a:t>
                      </a:r>
                      <a:endParaRPr lang="en-AU" sz="1400" b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9662">
                <a:tc gridSpan="6"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AU" sz="700" dirty="0"/>
                    </a:p>
                  </a:txBody>
                  <a:tcPr marL="82296" marR="82296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Title 24"/>
          <p:cNvSpPr txBox="1">
            <a:spLocks/>
          </p:cNvSpPr>
          <p:nvPr/>
        </p:nvSpPr>
        <p:spPr>
          <a:xfrm>
            <a:off x="1136398" y="1072411"/>
            <a:ext cx="8839200" cy="258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l" defTabSz="914400" rtl="0" eaLnBrk="1" latinLnBrk="1" hangingPunct="1">
              <a:lnSpc>
                <a:spcPct val="80000"/>
              </a:lnSpc>
              <a:spcBef>
                <a:spcPct val="0"/>
              </a:spcBef>
              <a:buNone/>
              <a:defRPr sz="3600" b="1" kern="12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 smtClean="0">
                <a:solidFill>
                  <a:schemeClr val="tx1"/>
                </a:solidFill>
              </a:rPr>
              <a:t>Business Model Canvas –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리벰버의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</a:rPr>
              <a:t>9 Block Canvas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작성예</a:t>
            </a:r>
            <a:endParaRPr lang="en-AU" sz="2000" dirty="0">
              <a:solidFill>
                <a:schemeClr val="tx1"/>
              </a:solidFill>
            </a:endParaRPr>
          </a:p>
        </p:txBody>
      </p:sp>
      <p:sp>
        <p:nvSpPr>
          <p:cNvPr id="7" name="타원형 설명선 6"/>
          <p:cNvSpPr/>
          <p:nvPr/>
        </p:nvSpPr>
        <p:spPr>
          <a:xfrm>
            <a:off x="10009604" y="166762"/>
            <a:ext cx="1512168" cy="103503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Example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2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 anchor="t">
            <a:normAutofit/>
          </a:bodyPr>
          <a:lstStyle/>
          <a:p>
            <a:pPr rtl="0"/>
            <a:r>
              <a:rPr lang="en-US" altLang="ko-KR" sz="2400" dirty="0" smtClean="0"/>
              <a:t>1. </a:t>
            </a:r>
            <a:r>
              <a:rPr lang="ko-KR" altLang="en-US" sz="2400" dirty="0" err="1" smtClean="0"/>
              <a:t>타겟시장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(Customer Segmentation) </a:t>
            </a:r>
            <a:endParaRPr lang="ko-KR" altLang="en-US" sz="2400" dirty="0"/>
          </a:p>
        </p:txBody>
      </p:sp>
      <p:sp>
        <p:nvSpPr>
          <p:cNvPr id="5" name="object 9"/>
          <p:cNvSpPr/>
          <p:nvPr/>
        </p:nvSpPr>
        <p:spPr>
          <a:xfrm>
            <a:off x="1413892" y="2371168"/>
            <a:ext cx="8784976" cy="3744416"/>
          </a:xfrm>
          <a:custGeom>
            <a:avLst/>
            <a:gdLst/>
            <a:ahLst/>
            <a:cxnLst/>
            <a:rect l="l" t="t" r="r" b="b"/>
            <a:pathLst>
              <a:path w="7992109" h="3348354">
                <a:moveTo>
                  <a:pt x="0" y="299847"/>
                </a:moveTo>
                <a:lnTo>
                  <a:pt x="3925" y="251208"/>
                </a:lnTo>
                <a:lnTo>
                  <a:pt x="15289" y="205069"/>
                </a:lnTo>
                <a:lnTo>
                  <a:pt x="33475" y="162046"/>
                </a:lnTo>
                <a:lnTo>
                  <a:pt x="57866" y="122758"/>
                </a:lnTo>
                <a:lnTo>
                  <a:pt x="87842" y="87820"/>
                </a:lnTo>
                <a:lnTo>
                  <a:pt x="122788" y="57851"/>
                </a:lnTo>
                <a:lnTo>
                  <a:pt x="162085" y="33467"/>
                </a:lnTo>
                <a:lnTo>
                  <a:pt x="205116" y="15285"/>
                </a:lnTo>
                <a:lnTo>
                  <a:pt x="251264" y="3924"/>
                </a:lnTo>
                <a:lnTo>
                  <a:pt x="299910" y="0"/>
                </a:lnTo>
                <a:lnTo>
                  <a:pt x="7692008" y="0"/>
                </a:lnTo>
                <a:lnTo>
                  <a:pt x="7740647" y="3924"/>
                </a:lnTo>
                <a:lnTo>
                  <a:pt x="7786786" y="15285"/>
                </a:lnTo>
                <a:lnTo>
                  <a:pt x="7829809" y="33467"/>
                </a:lnTo>
                <a:lnTo>
                  <a:pt x="7869097" y="57851"/>
                </a:lnTo>
                <a:lnTo>
                  <a:pt x="7904035" y="87820"/>
                </a:lnTo>
                <a:lnTo>
                  <a:pt x="7934004" y="122758"/>
                </a:lnTo>
                <a:lnTo>
                  <a:pt x="7958388" y="162046"/>
                </a:lnTo>
                <a:lnTo>
                  <a:pt x="7976570" y="205069"/>
                </a:lnTo>
                <a:lnTo>
                  <a:pt x="7987931" y="251208"/>
                </a:lnTo>
                <a:lnTo>
                  <a:pt x="7991856" y="299847"/>
                </a:lnTo>
                <a:lnTo>
                  <a:pt x="7991856" y="3048317"/>
                </a:lnTo>
                <a:lnTo>
                  <a:pt x="7987931" y="3096963"/>
                </a:lnTo>
                <a:lnTo>
                  <a:pt x="7976570" y="3143111"/>
                </a:lnTo>
                <a:lnTo>
                  <a:pt x="7958388" y="3186142"/>
                </a:lnTo>
                <a:lnTo>
                  <a:pt x="7934004" y="3225439"/>
                </a:lnTo>
                <a:lnTo>
                  <a:pt x="7904035" y="3260385"/>
                </a:lnTo>
                <a:lnTo>
                  <a:pt x="7869097" y="3290361"/>
                </a:lnTo>
                <a:lnTo>
                  <a:pt x="7829809" y="3314752"/>
                </a:lnTo>
                <a:lnTo>
                  <a:pt x="7786786" y="3332938"/>
                </a:lnTo>
                <a:lnTo>
                  <a:pt x="7740647" y="3344302"/>
                </a:lnTo>
                <a:lnTo>
                  <a:pt x="7692008" y="3348228"/>
                </a:lnTo>
                <a:lnTo>
                  <a:pt x="299910" y="3348228"/>
                </a:lnTo>
                <a:lnTo>
                  <a:pt x="251264" y="3344302"/>
                </a:lnTo>
                <a:lnTo>
                  <a:pt x="205116" y="3332938"/>
                </a:lnTo>
                <a:lnTo>
                  <a:pt x="162085" y="3314752"/>
                </a:lnTo>
                <a:lnTo>
                  <a:pt x="122788" y="3290361"/>
                </a:lnTo>
                <a:lnTo>
                  <a:pt x="87842" y="3260385"/>
                </a:lnTo>
                <a:lnTo>
                  <a:pt x="57866" y="3225439"/>
                </a:lnTo>
                <a:lnTo>
                  <a:pt x="33475" y="3186142"/>
                </a:lnTo>
                <a:lnTo>
                  <a:pt x="15289" y="3143111"/>
                </a:lnTo>
                <a:lnTo>
                  <a:pt x="3925" y="3096963"/>
                </a:lnTo>
                <a:lnTo>
                  <a:pt x="0" y="3048317"/>
                </a:lnTo>
                <a:lnTo>
                  <a:pt x="0" y="299847"/>
                </a:lnTo>
                <a:close/>
              </a:path>
            </a:pathLst>
          </a:custGeom>
          <a:ln w="25908">
            <a:solidFill>
              <a:srgbClr val="007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직사각형 5"/>
          <p:cNvSpPr/>
          <p:nvPr/>
        </p:nvSpPr>
        <p:spPr>
          <a:xfrm>
            <a:off x="1629916" y="3248232"/>
            <a:ext cx="8352928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ko-KR" altLang="en-US" sz="1600" spc="-5" dirty="0">
                <a:latin typeface="맑은 고딕"/>
                <a:cs typeface="맑은 고딕"/>
              </a:rPr>
              <a:t>꼼꼼하지</a:t>
            </a:r>
            <a:r>
              <a:rPr lang="ko-KR" altLang="en-US" sz="1600" spc="-15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않아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물건을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자주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잃어버리는</a:t>
            </a:r>
            <a:r>
              <a:rPr lang="ko-KR" altLang="en-US" sz="1600" spc="-15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소비자들에게</a:t>
            </a:r>
            <a:r>
              <a:rPr lang="ko-KR" altLang="en-US" sz="1600" spc="-15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보관의</a:t>
            </a:r>
            <a:r>
              <a:rPr lang="ko-KR" altLang="en-US" sz="1600" spc="-15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편의성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제공</a:t>
            </a:r>
            <a:endParaRPr lang="ko-KR" altLang="en-US" sz="1600" dirty="0">
              <a:latin typeface="맑은 고딕"/>
              <a:cs typeface="맑은 고딕"/>
            </a:endParaRPr>
          </a:p>
          <a:p>
            <a:pPr marL="299085" indent="-286385">
              <a:lnSpc>
                <a:spcPct val="100000"/>
              </a:lnSpc>
              <a:spcBef>
                <a:spcPts val="13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ko-KR" altLang="en-US" sz="1600" spc="-5" dirty="0">
                <a:latin typeface="맑은 고딕"/>
                <a:cs typeface="맑은 고딕"/>
              </a:rPr>
              <a:t>블록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10" dirty="0">
                <a:latin typeface="맑은 고딕"/>
                <a:cs typeface="맑은 고딕"/>
              </a:rPr>
              <a:t>립스틱의</a:t>
            </a:r>
            <a:r>
              <a:rPr lang="ko-KR" altLang="en-US" sz="1600" spc="-150" dirty="0">
                <a:latin typeface="맑은 고딕"/>
                <a:cs typeface="맑은 고딕"/>
              </a:rPr>
              <a:t> </a:t>
            </a:r>
            <a:r>
              <a:rPr lang="ko-KR" altLang="en-US" sz="1600" spc="-10" dirty="0">
                <a:latin typeface="맑은 고딕"/>
                <a:cs typeface="맑은 고딕"/>
              </a:rPr>
              <a:t>혁신적인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외관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변화에</a:t>
            </a:r>
            <a:r>
              <a:rPr lang="ko-KR" altLang="en-US" sz="1600" spc="-15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부담을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적게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느끼는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고객층</a:t>
            </a:r>
            <a:endParaRPr lang="ko-KR" altLang="en-US" sz="1600" dirty="0">
              <a:latin typeface="맑은 고딕"/>
              <a:cs typeface="맑은 고딕"/>
            </a:endParaRPr>
          </a:p>
          <a:p>
            <a:pPr marL="299085" indent="-286385">
              <a:lnSpc>
                <a:spcPct val="100000"/>
              </a:lnSpc>
              <a:spcBef>
                <a:spcPts val="132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ko-KR" altLang="en-US" sz="1600" spc="-5" dirty="0">
                <a:latin typeface="맑은 고딕"/>
                <a:cs typeface="맑은 고딕"/>
              </a:rPr>
              <a:t>기존에</a:t>
            </a:r>
            <a:r>
              <a:rPr lang="ko-KR" altLang="en-US" sz="1600" spc="-17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사용하는</a:t>
            </a:r>
            <a:r>
              <a:rPr lang="ko-KR" altLang="en-US" sz="1600" spc="-15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립스틱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색의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수가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많을수록</a:t>
            </a:r>
            <a:r>
              <a:rPr lang="ko-KR" altLang="en-US" sz="1600" spc="-15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블록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립스틱에</a:t>
            </a:r>
            <a:r>
              <a:rPr lang="ko-KR" altLang="en-US" sz="1600" spc="-15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대한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만족도가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높아짐</a:t>
            </a:r>
            <a:endParaRPr lang="ko-KR" altLang="en-US" sz="1600" dirty="0">
              <a:latin typeface="맑은 고딕"/>
              <a:cs typeface="맑은 고딕"/>
            </a:endParaRPr>
          </a:p>
          <a:p>
            <a:pPr marL="299085" indent="-286385">
              <a:lnSpc>
                <a:spcPct val="100000"/>
              </a:lnSpc>
              <a:spcBef>
                <a:spcPts val="131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ko-KR" altLang="en-US" sz="1600" spc="-5" dirty="0">
                <a:latin typeface="맑은 고딕"/>
                <a:cs typeface="맑은 고딕"/>
              </a:rPr>
              <a:t>블록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립스틱은</a:t>
            </a:r>
            <a:r>
              <a:rPr lang="ko-KR" altLang="en-US" sz="1600" spc="-15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여러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색의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립스틱을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한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통에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담아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합리적인</a:t>
            </a:r>
            <a:r>
              <a:rPr lang="ko-KR" altLang="en-US" sz="1600" spc="-15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가격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책정이</a:t>
            </a:r>
            <a:r>
              <a:rPr lang="ko-KR" altLang="en-US" sz="1600" spc="-160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가능함</a:t>
            </a:r>
            <a:endParaRPr lang="ko-KR" altLang="en-US" sz="1600" dirty="0">
              <a:latin typeface="맑은 고딕"/>
              <a:cs typeface="맑은 고딕"/>
            </a:endParaRPr>
          </a:p>
          <a:p>
            <a:pPr marL="299085" indent="-286385">
              <a:lnSpc>
                <a:spcPct val="100000"/>
              </a:lnSpc>
              <a:spcBef>
                <a:spcPts val="13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ko-KR" altLang="en-US" sz="1600" spc="-5" dirty="0">
                <a:latin typeface="맑은 고딕"/>
                <a:cs typeface="맑은 고딕"/>
              </a:rPr>
              <a:t>가격과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편의성</a:t>
            </a:r>
            <a:r>
              <a:rPr lang="ko-KR" altLang="en-US" sz="1600" spc="-15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뿐만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아니라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브랜드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가치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또한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비중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있게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ko-KR" altLang="en-US" sz="1600" spc="-10" dirty="0">
                <a:latin typeface="맑은 고딕"/>
                <a:cs typeface="맑은 고딕"/>
              </a:rPr>
              <a:t>고려하는</a:t>
            </a:r>
            <a:r>
              <a:rPr lang="ko-KR" altLang="en-US" sz="1600" spc="-155" dirty="0">
                <a:latin typeface="맑은 고딕"/>
                <a:cs typeface="맑은 고딕"/>
              </a:rPr>
              <a:t> </a:t>
            </a:r>
            <a:r>
              <a:rPr lang="ko-KR" altLang="en-US" sz="1600" spc="-5" dirty="0">
                <a:latin typeface="맑은 고딕"/>
                <a:cs typeface="맑은 고딕"/>
              </a:rPr>
              <a:t>고객을</a:t>
            </a:r>
            <a:r>
              <a:rPr lang="ko-KR" altLang="en-US" sz="1600" spc="-165" dirty="0">
                <a:latin typeface="맑은 고딕"/>
                <a:cs typeface="맑은 고딕"/>
              </a:rPr>
              <a:t> </a:t>
            </a:r>
            <a:r>
              <a:rPr lang="en-US" altLang="ko-KR" sz="1600" spc="-15" dirty="0">
                <a:cs typeface="Franklin Gothic Medium"/>
              </a:rPr>
              <a:t>Targeting</a:t>
            </a:r>
            <a:endParaRPr lang="ko-KR" altLang="en-US" sz="1600" dirty="0">
              <a:cs typeface="Franklin Gothic Medium"/>
            </a:endParaRPr>
          </a:p>
        </p:txBody>
      </p:sp>
      <p:sp>
        <p:nvSpPr>
          <p:cNvPr id="7" name="object 12"/>
          <p:cNvSpPr/>
          <p:nvPr/>
        </p:nvSpPr>
        <p:spPr>
          <a:xfrm>
            <a:off x="3142084" y="1753287"/>
            <a:ext cx="5616623" cy="1099649"/>
          </a:xfrm>
          <a:custGeom>
            <a:avLst/>
            <a:gdLst/>
            <a:ahLst/>
            <a:cxnLst/>
            <a:rect l="l" t="t" r="r" b="b"/>
            <a:pathLst>
              <a:path w="4753609" h="972819">
                <a:moveTo>
                  <a:pt x="0" y="162051"/>
                </a:moveTo>
                <a:lnTo>
                  <a:pt x="5786" y="118959"/>
                </a:lnTo>
                <a:lnTo>
                  <a:pt x="22116" y="80245"/>
                </a:lnTo>
                <a:lnTo>
                  <a:pt x="47450" y="47450"/>
                </a:lnTo>
                <a:lnTo>
                  <a:pt x="80245" y="22116"/>
                </a:lnTo>
                <a:lnTo>
                  <a:pt x="118959" y="5786"/>
                </a:lnTo>
                <a:lnTo>
                  <a:pt x="162052" y="0"/>
                </a:lnTo>
                <a:lnTo>
                  <a:pt x="4591304" y="0"/>
                </a:lnTo>
                <a:lnTo>
                  <a:pt x="4634396" y="5786"/>
                </a:lnTo>
                <a:lnTo>
                  <a:pt x="4673110" y="22116"/>
                </a:lnTo>
                <a:lnTo>
                  <a:pt x="4705905" y="47450"/>
                </a:lnTo>
                <a:lnTo>
                  <a:pt x="4731239" y="80245"/>
                </a:lnTo>
                <a:lnTo>
                  <a:pt x="4747569" y="118959"/>
                </a:lnTo>
                <a:lnTo>
                  <a:pt x="4753356" y="162051"/>
                </a:lnTo>
                <a:lnTo>
                  <a:pt x="4753356" y="810260"/>
                </a:lnTo>
                <a:lnTo>
                  <a:pt x="4747569" y="853352"/>
                </a:lnTo>
                <a:lnTo>
                  <a:pt x="4731239" y="892066"/>
                </a:lnTo>
                <a:lnTo>
                  <a:pt x="4705905" y="924861"/>
                </a:lnTo>
                <a:lnTo>
                  <a:pt x="4673110" y="950195"/>
                </a:lnTo>
                <a:lnTo>
                  <a:pt x="4634396" y="966525"/>
                </a:lnTo>
                <a:lnTo>
                  <a:pt x="4591304" y="972312"/>
                </a:lnTo>
                <a:lnTo>
                  <a:pt x="162052" y="972312"/>
                </a:lnTo>
                <a:lnTo>
                  <a:pt x="118959" y="966525"/>
                </a:lnTo>
                <a:lnTo>
                  <a:pt x="80245" y="950195"/>
                </a:lnTo>
                <a:lnTo>
                  <a:pt x="47450" y="924861"/>
                </a:lnTo>
                <a:lnTo>
                  <a:pt x="22116" y="892066"/>
                </a:lnTo>
                <a:lnTo>
                  <a:pt x="5786" y="853352"/>
                </a:lnTo>
                <a:lnTo>
                  <a:pt x="0" y="810260"/>
                </a:lnTo>
                <a:lnTo>
                  <a:pt x="0" y="16205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25908">
            <a:solidFill>
              <a:srgbClr val="007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13"/>
          <p:cNvSpPr txBox="1"/>
          <p:nvPr/>
        </p:nvSpPr>
        <p:spPr>
          <a:xfrm>
            <a:off x="3356631" y="1850836"/>
            <a:ext cx="5187527" cy="8611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6725" marR="457200" algn="ctr">
              <a:lnSpc>
                <a:spcPct val="131700"/>
              </a:lnSpc>
              <a:spcBef>
                <a:spcPts val="100"/>
              </a:spcBef>
            </a:pPr>
            <a:r>
              <a:rPr sz="1400" b="1" dirty="0">
                <a:latin typeface="맑은 고딕"/>
                <a:cs typeface="맑은 고딕"/>
              </a:rPr>
              <a:t>꼼꼼하지</a:t>
            </a:r>
            <a:r>
              <a:rPr sz="1400" b="1" spc="-14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못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하고</a:t>
            </a:r>
            <a:r>
              <a:rPr sz="1400" b="1" spc="-14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변화에</a:t>
            </a:r>
            <a:r>
              <a:rPr sz="1400" b="1" spc="-14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덜</a:t>
            </a:r>
            <a:r>
              <a:rPr sz="1400" b="1" spc="-14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민감한</a:t>
            </a:r>
            <a:r>
              <a:rPr sz="1400" b="1" spc="-14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Franklin Gothic Medium"/>
                <a:cs typeface="Franklin Gothic Medium"/>
              </a:rPr>
              <a:t>20·30</a:t>
            </a:r>
            <a:r>
              <a:rPr sz="1400" b="1" dirty="0">
                <a:latin typeface="맑은 고딕"/>
                <a:cs typeface="맑은 고딕"/>
              </a:rPr>
              <a:t>대</a:t>
            </a:r>
            <a:r>
              <a:rPr sz="1400" b="1" spc="-17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일반여성  기존에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사용하는</a:t>
            </a:r>
            <a:r>
              <a:rPr sz="1400" b="1" spc="-14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립스틱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색의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수가</a:t>
            </a:r>
            <a:r>
              <a:rPr sz="1400" b="1" spc="-13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많은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소비자</a:t>
            </a:r>
          </a:p>
          <a:p>
            <a:pPr algn="ctr">
              <a:lnSpc>
                <a:spcPct val="100000"/>
              </a:lnSpc>
              <a:spcBef>
                <a:spcPts val="455"/>
              </a:spcBef>
            </a:pPr>
            <a:r>
              <a:rPr sz="1400" b="1" dirty="0">
                <a:latin typeface="맑은 고딕"/>
                <a:cs typeface="맑은 고딕"/>
              </a:rPr>
              <a:t>가격과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편의성을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Franklin Gothic Medium"/>
                <a:cs typeface="Franklin Gothic Medium"/>
              </a:rPr>
              <a:t>1</a:t>
            </a:r>
            <a:r>
              <a:rPr sz="1400" b="1" dirty="0">
                <a:latin typeface="맑은 고딕"/>
                <a:cs typeface="맑은 고딕"/>
              </a:rPr>
              <a:t>순위로</a:t>
            </a:r>
            <a:r>
              <a:rPr sz="1400" b="1" dirty="0">
                <a:latin typeface="Franklin Gothic Medium"/>
                <a:cs typeface="Franklin Gothic Medium"/>
              </a:rPr>
              <a:t>,</a:t>
            </a:r>
            <a:r>
              <a:rPr sz="1400" b="1" spc="-40" dirty="0">
                <a:latin typeface="Franklin Gothic Medium"/>
                <a:cs typeface="Franklin Gothic Medium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브랜드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인지도를</a:t>
            </a:r>
            <a:r>
              <a:rPr sz="1400" b="1" spc="-130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Franklin Gothic Medium"/>
                <a:cs typeface="Franklin Gothic Medium"/>
              </a:rPr>
              <a:t>2</a:t>
            </a:r>
            <a:r>
              <a:rPr sz="1400" b="1" dirty="0">
                <a:latin typeface="맑은 고딕"/>
                <a:cs typeface="맑은 고딕"/>
              </a:rPr>
              <a:t>순위로</a:t>
            </a:r>
            <a:r>
              <a:rPr sz="1400" b="1" spc="-14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생각하는</a:t>
            </a:r>
            <a:r>
              <a:rPr sz="1400" b="1" spc="-135" dirty="0">
                <a:latin typeface="맑은 고딕"/>
                <a:cs typeface="맑은 고딕"/>
              </a:rPr>
              <a:t> </a:t>
            </a:r>
            <a:r>
              <a:rPr sz="1400" b="1" dirty="0">
                <a:latin typeface="맑은 고딕"/>
                <a:cs typeface="맑은 고딕"/>
              </a:rPr>
              <a:t>고객</a:t>
            </a:r>
          </a:p>
        </p:txBody>
      </p:sp>
      <p:sp>
        <p:nvSpPr>
          <p:cNvPr id="11" name="타원형 설명선 10"/>
          <p:cNvSpPr/>
          <p:nvPr/>
        </p:nvSpPr>
        <p:spPr>
          <a:xfrm>
            <a:off x="9334772" y="1124744"/>
            <a:ext cx="1512168" cy="103503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Example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18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93812" y="533400"/>
            <a:ext cx="9058201" cy="1066800"/>
          </a:xfrm>
        </p:spPr>
        <p:txBody>
          <a:bodyPr rtlCol="0" anchor="t">
            <a:normAutofit/>
          </a:bodyPr>
          <a:lstStyle/>
          <a:p>
            <a:pPr rtl="0"/>
            <a:r>
              <a:rPr lang="en-US" altLang="ko-KR" sz="2400" dirty="0" smtClean="0"/>
              <a:t>2. </a:t>
            </a:r>
            <a:r>
              <a:rPr lang="ko-KR" altLang="en-US" sz="2400" dirty="0" smtClean="0"/>
              <a:t>마케팅</a:t>
            </a:r>
            <a:r>
              <a:rPr lang="en-US" altLang="ko-KR" sz="2400" dirty="0" smtClean="0"/>
              <a:t> </a:t>
            </a:r>
            <a:endParaRPr lang="ko-KR" altLang="en-US" sz="2400" dirty="0"/>
          </a:p>
        </p:txBody>
      </p:sp>
      <p:sp>
        <p:nvSpPr>
          <p:cNvPr id="7" name="object 36"/>
          <p:cNvSpPr/>
          <p:nvPr/>
        </p:nvSpPr>
        <p:spPr>
          <a:xfrm>
            <a:off x="693812" y="1315085"/>
            <a:ext cx="3960440" cy="385723"/>
          </a:xfrm>
          <a:custGeom>
            <a:avLst/>
            <a:gdLst/>
            <a:ahLst/>
            <a:cxnLst/>
            <a:rect l="l" t="t" r="r" b="b"/>
            <a:pathLst>
              <a:path w="3850004" h="285115">
                <a:moveTo>
                  <a:pt x="3802126" y="0"/>
                </a:moveTo>
                <a:lnTo>
                  <a:pt x="47498" y="0"/>
                </a:lnTo>
                <a:lnTo>
                  <a:pt x="29007" y="3724"/>
                </a:lnTo>
                <a:lnTo>
                  <a:pt x="13909" y="13890"/>
                </a:lnTo>
                <a:lnTo>
                  <a:pt x="3731" y="28985"/>
                </a:lnTo>
                <a:lnTo>
                  <a:pt x="0" y="47497"/>
                </a:lnTo>
                <a:lnTo>
                  <a:pt x="0" y="237489"/>
                </a:lnTo>
                <a:lnTo>
                  <a:pt x="3731" y="256002"/>
                </a:lnTo>
                <a:lnTo>
                  <a:pt x="13909" y="271097"/>
                </a:lnTo>
                <a:lnTo>
                  <a:pt x="29007" y="281263"/>
                </a:lnTo>
                <a:lnTo>
                  <a:pt x="47498" y="284988"/>
                </a:lnTo>
                <a:lnTo>
                  <a:pt x="3802126" y="284988"/>
                </a:lnTo>
                <a:lnTo>
                  <a:pt x="3820638" y="281263"/>
                </a:lnTo>
                <a:lnTo>
                  <a:pt x="3835733" y="271097"/>
                </a:lnTo>
                <a:lnTo>
                  <a:pt x="3845899" y="256002"/>
                </a:lnTo>
                <a:lnTo>
                  <a:pt x="3849624" y="237489"/>
                </a:lnTo>
                <a:lnTo>
                  <a:pt x="3849624" y="47497"/>
                </a:lnTo>
                <a:lnTo>
                  <a:pt x="3845899" y="28985"/>
                </a:lnTo>
                <a:lnTo>
                  <a:pt x="3835733" y="13890"/>
                </a:lnTo>
                <a:lnTo>
                  <a:pt x="3820638" y="3724"/>
                </a:lnTo>
                <a:lnTo>
                  <a:pt x="3802126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제품전략</a:t>
            </a:r>
            <a:r>
              <a:rPr lang="ko-KR" altLang="en-US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(Product)</a:t>
            </a:r>
            <a:endParaRPr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object 40"/>
          <p:cNvSpPr/>
          <p:nvPr/>
        </p:nvSpPr>
        <p:spPr>
          <a:xfrm>
            <a:off x="6166420" y="1304201"/>
            <a:ext cx="3998244" cy="396607"/>
          </a:xfrm>
          <a:custGeom>
            <a:avLst/>
            <a:gdLst/>
            <a:ahLst/>
            <a:cxnLst/>
            <a:rect l="l" t="t" r="r" b="b"/>
            <a:pathLst>
              <a:path w="3850004" h="285115">
                <a:moveTo>
                  <a:pt x="0" y="47497"/>
                </a:moveTo>
                <a:lnTo>
                  <a:pt x="3724" y="28985"/>
                </a:lnTo>
                <a:lnTo>
                  <a:pt x="13890" y="13890"/>
                </a:lnTo>
                <a:lnTo>
                  <a:pt x="28985" y="3724"/>
                </a:lnTo>
                <a:lnTo>
                  <a:pt x="47498" y="0"/>
                </a:lnTo>
                <a:lnTo>
                  <a:pt x="3802126" y="0"/>
                </a:lnTo>
                <a:lnTo>
                  <a:pt x="3820638" y="3724"/>
                </a:lnTo>
                <a:lnTo>
                  <a:pt x="3835733" y="13890"/>
                </a:lnTo>
                <a:lnTo>
                  <a:pt x="3845899" y="28985"/>
                </a:lnTo>
                <a:lnTo>
                  <a:pt x="3849624" y="47497"/>
                </a:lnTo>
                <a:lnTo>
                  <a:pt x="3849624" y="237489"/>
                </a:lnTo>
                <a:lnTo>
                  <a:pt x="3845899" y="256002"/>
                </a:lnTo>
                <a:lnTo>
                  <a:pt x="3835733" y="271097"/>
                </a:lnTo>
                <a:lnTo>
                  <a:pt x="3820638" y="281263"/>
                </a:lnTo>
                <a:lnTo>
                  <a:pt x="3802126" y="284988"/>
                </a:lnTo>
                <a:lnTo>
                  <a:pt x="47498" y="284988"/>
                </a:lnTo>
                <a:lnTo>
                  <a:pt x="28985" y="281263"/>
                </a:lnTo>
                <a:lnTo>
                  <a:pt x="13890" y="271097"/>
                </a:lnTo>
                <a:lnTo>
                  <a:pt x="3724" y="256002"/>
                </a:lnTo>
                <a:lnTo>
                  <a:pt x="0" y="237489"/>
                </a:lnTo>
                <a:lnTo>
                  <a:pt x="0" y="47497"/>
                </a:lnTo>
                <a:close/>
              </a:path>
            </a:pathLst>
          </a:custGeom>
          <a:solidFill>
            <a:srgbClr val="FF0000"/>
          </a:solidFill>
          <a:ln w="25908">
            <a:solidFill>
              <a:schemeClr val="bg1"/>
            </a:solidFill>
          </a:ln>
        </p:spPr>
        <p:txBody>
          <a:bodyPr wrap="square" lIns="0" tIns="0" rIns="0" bIns="0" rtlCol="0" anchor="ctr"/>
          <a:lstStyle/>
          <a:p>
            <a:pPr algn="ctr"/>
            <a:r>
              <a:rPr lang="ko-KR" altLang="en-US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촉진전략</a:t>
            </a:r>
            <a:r>
              <a:rPr lang="ko-KR" altLang="en-US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(Price)</a:t>
            </a:r>
            <a:endParaRPr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object 48"/>
          <p:cNvSpPr/>
          <p:nvPr/>
        </p:nvSpPr>
        <p:spPr>
          <a:xfrm>
            <a:off x="693812" y="3770077"/>
            <a:ext cx="3960440" cy="391286"/>
          </a:xfrm>
          <a:custGeom>
            <a:avLst/>
            <a:gdLst/>
            <a:ahLst/>
            <a:cxnLst/>
            <a:rect l="l" t="t" r="r" b="b"/>
            <a:pathLst>
              <a:path w="3850004" h="287020">
                <a:moveTo>
                  <a:pt x="0" y="47752"/>
                </a:moveTo>
                <a:lnTo>
                  <a:pt x="3751" y="29146"/>
                </a:lnTo>
                <a:lnTo>
                  <a:pt x="13984" y="13970"/>
                </a:lnTo>
                <a:lnTo>
                  <a:pt x="29162" y="3746"/>
                </a:lnTo>
                <a:lnTo>
                  <a:pt x="47751" y="0"/>
                </a:lnTo>
                <a:lnTo>
                  <a:pt x="3801872" y="0"/>
                </a:lnTo>
                <a:lnTo>
                  <a:pt x="3820477" y="3746"/>
                </a:lnTo>
                <a:lnTo>
                  <a:pt x="3835654" y="13969"/>
                </a:lnTo>
                <a:lnTo>
                  <a:pt x="3845877" y="29146"/>
                </a:lnTo>
                <a:lnTo>
                  <a:pt x="3849624" y="47752"/>
                </a:lnTo>
                <a:lnTo>
                  <a:pt x="3849624" y="238760"/>
                </a:lnTo>
                <a:lnTo>
                  <a:pt x="3845877" y="257365"/>
                </a:lnTo>
                <a:lnTo>
                  <a:pt x="3835654" y="272542"/>
                </a:lnTo>
                <a:lnTo>
                  <a:pt x="3820477" y="282765"/>
                </a:lnTo>
                <a:lnTo>
                  <a:pt x="3801872" y="286512"/>
                </a:lnTo>
                <a:lnTo>
                  <a:pt x="47751" y="286512"/>
                </a:lnTo>
                <a:lnTo>
                  <a:pt x="29162" y="282765"/>
                </a:lnTo>
                <a:lnTo>
                  <a:pt x="13984" y="272542"/>
                </a:lnTo>
                <a:lnTo>
                  <a:pt x="3751" y="257365"/>
                </a:lnTo>
                <a:lnTo>
                  <a:pt x="0" y="238760"/>
                </a:lnTo>
                <a:lnTo>
                  <a:pt x="0" y="4775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25908">
            <a:solidFill>
              <a:srgbClr val="669900"/>
            </a:solidFill>
          </a:ln>
        </p:spPr>
        <p:txBody>
          <a:bodyPr wrap="square" lIns="0" tIns="0" rIns="0" bIns="0" rtlCol="0" anchor="ctr"/>
          <a:lstStyle/>
          <a:p>
            <a:pPr algn="ctr"/>
            <a:r>
              <a:rPr lang="ko-KR" altLang="en-US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유통전략</a:t>
            </a:r>
            <a:r>
              <a:rPr lang="ko-KR" altLang="en-US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(Place)</a:t>
            </a:r>
            <a:endParaRPr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object 42"/>
          <p:cNvSpPr/>
          <p:nvPr/>
        </p:nvSpPr>
        <p:spPr>
          <a:xfrm>
            <a:off x="6166420" y="3770077"/>
            <a:ext cx="3998244" cy="391286"/>
          </a:xfrm>
          <a:custGeom>
            <a:avLst/>
            <a:gdLst/>
            <a:ahLst/>
            <a:cxnLst/>
            <a:rect l="l" t="t" r="r" b="b"/>
            <a:pathLst>
              <a:path w="3851275" h="285114">
                <a:moveTo>
                  <a:pt x="3803650" y="0"/>
                </a:moveTo>
                <a:lnTo>
                  <a:pt x="47498" y="0"/>
                </a:lnTo>
                <a:lnTo>
                  <a:pt x="28985" y="3724"/>
                </a:lnTo>
                <a:lnTo>
                  <a:pt x="13890" y="13890"/>
                </a:lnTo>
                <a:lnTo>
                  <a:pt x="3724" y="28985"/>
                </a:lnTo>
                <a:lnTo>
                  <a:pt x="0" y="47497"/>
                </a:lnTo>
                <a:lnTo>
                  <a:pt x="0" y="237489"/>
                </a:lnTo>
                <a:lnTo>
                  <a:pt x="3724" y="256002"/>
                </a:lnTo>
                <a:lnTo>
                  <a:pt x="13890" y="271097"/>
                </a:lnTo>
                <a:lnTo>
                  <a:pt x="28985" y="281263"/>
                </a:lnTo>
                <a:lnTo>
                  <a:pt x="47498" y="284988"/>
                </a:lnTo>
                <a:lnTo>
                  <a:pt x="3803650" y="284988"/>
                </a:lnTo>
                <a:lnTo>
                  <a:pt x="3822162" y="281263"/>
                </a:lnTo>
                <a:lnTo>
                  <a:pt x="3837257" y="271097"/>
                </a:lnTo>
                <a:lnTo>
                  <a:pt x="3847423" y="256002"/>
                </a:lnTo>
                <a:lnTo>
                  <a:pt x="3851147" y="237489"/>
                </a:lnTo>
                <a:lnTo>
                  <a:pt x="3851147" y="47497"/>
                </a:lnTo>
                <a:lnTo>
                  <a:pt x="3847423" y="28985"/>
                </a:lnTo>
                <a:lnTo>
                  <a:pt x="3837257" y="13890"/>
                </a:lnTo>
                <a:lnTo>
                  <a:pt x="3822162" y="3724"/>
                </a:lnTo>
                <a:lnTo>
                  <a:pt x="3803650" y="0"/>
                </a:lnTo>
                <a:close/>
              </a:path>
            </a:pathLst>
          </a:custGeom>
          <a:solidFill>
            <a:srgbClr val="F7954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가격전략 </a:t>
            </a:r>
            <a:r>
              <a:rPr lang="en-US" altLang="ko-KR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(Price)</a:t>
            </a:r>
            <a:endParaRPr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object 45"/>
          <p:cNvSpPr/>
          <p:nvPr/>
        </p:nvSpPr>
        <p:spPr>
          <a:xfrm>
            <a:off x="4870276" y="2924944"/>
            <a:ext cx="1006407" cy="948387"/>
          </a:xfrm>
          <a:custGeom>
            <a:avLst/>
            <a:gdLst/>
            <a:ahLst/>
            <a:cxnLst/>
            <a:rect l="l" t="t" r="r" b="b"/>
            <a:pathLst>
              <a:path w="845820" h="693419">
                <a:moveTo>
                  <a:pt x="422910" y="0"/>
                </a:moveTo>
                <a:lnTo>
                  <a:pt x="369863" y="2700"/>
                </a:lnTo>
                <a:lnTo>
                  <a:pt x="318783" y="10586"/>
                </a:lnTo>
                <a:lnTo>
                  <a:pt x="270064" y="23333"/>
                </a:lnTo>
                <a:lnTo>
                  <a:pt x="224103" y="40615"/>
                </a:lnTo>
                <a:lnTo>
                  <a:pt x="181298" y="62109"/>
                </a:lnTo>
                <a:lnTo>
                  <a:pt x="142044" y="87490"/>
                </a:lnTo>
                <a:lnTo>
                  <a:pt x="106737" y="116432"/>
                </a:lnTo>
                <a:lnTo>
                  <a:pt x="75775" y="148612"/>
                </a:lnTo>
                <a:lnTo>
                  <a:pt x="49553" y="183705"/>
                </a:lnTo>
                <a:lnTo>
                  <a:pt x="28468" y="221385"/>
                </a:lnTo>
                <a:lnTo>
                  <a:pt x="12916" y="261329"/>
                </a:lnTo>
                <a:lnTo>
                  <a:pt x="3295" y="303212"/>
                </a:lnTo>
                <a:lnTo>
                  <a:pt x="0" y="346709"/>
                </a:lnTo>
                <a:lnTo>
                  <a:pt x="3295" y="390207"/>
                </a:lnTo>
                <a:lnTo>
                  <a:pt x="12916" y="432090"/>
                </a:lnTo>
                <a:lnTo>
                  <a:pt x="28468" y="472034"/>
                </a:lnTo>
                <a:lnTo>
                  <a:pt x="49553" y="509714"/>
                </a:lnTo>
                <a:lnTo>
                  <a:pt x="75775" y="544807"/>
                </a:lnTo>
                <a:lnTo>
                  <a:pt x="106737" y="576987"/>
                </a:lnTo>
                <a:lnTo>
                  <a:pt x="142044" y="605929"/>
                </a:lnTo>
                <a:lnTo>
                  <a:pt x="181298" y="631310"/>
                </a:lnTo>
                <a:lnTo>
                  <a:pt x="224103" y="652804"/>
                </a:lnTo>
                <a:lnTo>
                  <a:pt x="270064" y="670086"/>
                </a:lnTo>
                <a:lnTo>
                  <a:pt x="318783" y="682833"/>
                </a:lnTo>
                <a:lnTo>
                  <a:pt x="369863" y="690719"/>
                </a:lnTo>
                <a:lnTo>
                  <a:pt x="422910" y="693419"/>
                </a:lnTo>
                <a:lnTo>
                  <a:pt x="475956" y="690719"/>
                </a:lnTo>
                <a:lnTo>
                  <a:pt x="527036" y="682833"/>
                </a:lnTo>
                <a:lnTo>
                  <a:pt x="575755" y="670086"/>
                </a:lnTo>
                <a:lnTo>
                  <a:pt x="621716" y="652804"/>
                </a:lnTo>
                <a:lnTo>
                  <a:pt x="664521" y="631310"/>
                </a:lnTo>
                <a:lnTo>
                  <a:pt x="703775" y="605929"/>
                </a:lnTo>
                <a:lnTo>
                  <a:pt x="739082" y="576987"/>
                </a:lnTo>
                <a:lnTo>
                  <a:pt x="770044" y="544807"/>
                </a:lnTo>
                <a:lnTo>
                  <a:pt x="796266" y="509714"/>
                </a:lnTo>
                <a:lnTo>
                  <a:pt x="817351" y="472034"/>
                </a:lnTo>
                <a:lnTo>
                  <a:pt x="832903" y="432090"/>
                </a:lnTo>
                <a:lnTo>
                  <a:pt x="842524" y="390207"/>
                </a:lnTo>
                <a:lnTo>
                  <a:pt x="845820" y="346709"/>
                </a:lnTo>
                <a:lnTo>
                  <a:pt x="842524" y="303212"/>
                </a:lnTo>
                <a:lnTo>
                  <a:pt x="832903" y="261329"/>
                </a:lnTo>
                <a:lnTo>
                  <a:pt x="817351" y="221385"/>
                </a:lnTo>
                <a:lnTo>
                  <a:pt x="796266" y="183705"/>
                </a:lnTo>
                <a:lnTo>
                  <a:pt x="770044" y="148612"/>
                </a:lnTo>
                <a:lnTo>
                  <a:pt x="739082" y="116432"/>
                </a:lnTo>
                <a:lnTo>
                  <a:pt x="703775" y="87490"/>
                </a:lnTo>
                <a:lnTo>
                  <a:pt x="664521" y="62109"/>
                </a:lnTo>
                <a:lnTo>
                  <a:pt x="621716" y="40615"/>
                </a:lnTo>
                <a:lnTo>
                  <a:pt x="575755" y="23333"/>
                </a:lnTo>
                <a:lnTo>
                  <a:pt x="527036" y="10586"/>
                </a:lnTo>
                <a:lnTo>
                  <a:pt x="475956" y="2700"/>
                </a:lnTo>
                <a:lnTo>
                  <a:pt x="422910" y="0"/>
                </a:lnTo>
                <a:close/>
              </a:path>
            </a:pathLst>
          </a:custGeom>
          <a:solidFill>
            <a:srgbClr val="B3C2DD"/>
          </a:solidFill>
        </p:spPr>
        <p:txBody>
          <a:bodyPr wrap="square" lIns="0" tIns="0" rIns="0" bIns="0" rtlCol="0" anchor="ctr"/>
          <a:lstStyle/>
          <a:p>
            <a:pPr algn="ctr"/>
            <a:r>
              <a:rPr lang="en-US" dirty="0" smtClean="0"/>
              <a:t>4P</a:t>
            </a:r>
            <a:endParaRPr dirty="0"/>
          </a:p>
        </p:txBody>
      </p:sp>
      <p:sp>
        <p:nvSpPr>
          <p:cNvPr id="13" name="타원형 설명선 12"/>
          <p:cNvSpPr/>
          <p:nvPr/>
        </p:nvSpPr>
        <p:spPr>
          <a:xfrm>
            <a:off x="10093406" y="245302"/>
            <a:ext cx="1512168" cy="103503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</a:rPr>
              <a:t>Example</a:t>
            </a:r>
            <a:endParaRPr lang="ko-KR" altLang="en-US" b="1" dirty="0">
              <a:solidFill>
                <a:srgbClr val="C00000"/>
              </a:solidFill>
            </a:endParaRPr>
          </a:p>
        </p:txBody>
      </p:sp>
      <p:sp>
        <p:nvSpPr>
          <p:cNvPr id="14" name="내용 개체 틀 2"/>
          <p:cNvSpPr>
            <a:spLocks noGrp="1"/>
          </p:cNvSpPr>
          <p:nvPr>
            <p:ph sz="half" idx="1"/>
          </p:nvPr>
        </p:nvSpPr>
        <p:spPr>
          <a:xfrm>
            <a:off x="693812" y="1946156"/>
            <a:ext cx="3960440" cy="1528192"/>
          </a:xfrm>
        </p:spPr>
        <p:txBody>
          <a:bodyPr rtlCol="0"/>
          <a:lstStyle/>
          <a:p>
            <a:pPr rtl="0"/>
            <a:endParaRPr lang="ko-KR" altLang="en-US" dirty="0">
              <a:ea typeface="맑은 고딕" panose="020B0503020000020004" pitchFamily="50" charset="-127"/>
            </a:endParaRPr>
          </a:p>
        </p:txBody>
      </p:sp>
      <p:sp>
        <p:nvSpPr>
          <p:cNvPr id="15" name="내용 개체 틀 2"/>
          <p:cNvSpPr>
            <a:spLocks noGrp="1"/>
          </p:cNvSpPr>
          <p:nvPr>
            <p:ph sz="half" idx="1"/>
          </p:nvPr>
        </p:nvSpPr>
        <p:spPr>
          <a:xfrm>
            <a:off x="6204224" y="1971346"/>
            <a:ext cx="3960440" cy="1528192"/>
          </a:xfrm>
        </p:spPr>
        <p:txBody>
          <a:bodyPr rtlCol="0"/>
          <a:lstStyle/>
          <a:p>
            <a:pPr rtl="0"/>
            <a:endParaRPr lang="ko-KR" altLang="en-US" dirty="0">
              <a:ea typeface="맑은 고딕" panose="020B0503020000020004" pitchFamily="50" charset="-127"/>
            </a:endParaRPr>
          </a:p>
        </p:txBody>
      </p:sp>
      <p:sp>
        <p:nvSpPr>
          <p:cNvPr id="16" name="내용 개체 틀 2"/>
          <p:cNvSpPr>
            <a:spLocks noGrp="1"/>
          </p:cNvSpPr>
          <p:nvPr>
            <p:ph sz="half" idx="1"/>
          </p:nvPr>
        </p:nvSpPr>
        <p:spPr>
          <a:xfrm>
            <a:off x="693812" y="4457092"/>
            <a:ext cx="3960440" cy="1528192"/>
          </a:xfrm>
        </p:spPr>
        <p:txBody>
          <a:bodyPr rtlCol="0"/>
          <a:lstStyle/>
          <a:p>
            <a:pPr rtl="0"/>
            <a:endParaRPr lang="ko-KR" altLang="en-US" dirty="0"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398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 anchor="t">
            <a:normAutofit/>
          </a:bodyPr>
          <a:lstStyle/>
          <a:p>
            <a:pPr rtl="0"/>
            <a:r>
              <a:rPr lang="en-US" altLang="ko-KR" sz="2400" dirty="0"/>
              <a:t>3</a:t>
            </a:r>
            <a:r>
              <a:rPr lang="en-US" altLang="ko-KR" sz="2400" dirty="0" smtClean="0"/>
              <a:t>. </a:t>
            </a:r>
            <a:r>
              <a:rPr lang="ko-KR" altLang="en-US" sz="2400" dirty="0" err="1" smtClean="0"/>
              <a:t>핵심자원</a:t>
            </a:r>
            <a:r>
              <a:rPr lang="ko-KR" altLang="en-US" sz="2400" dirty="0" smtClean="0"/>
              <a:t> 및 활동 </a:t>
            </a:r>
            <a:r>
              <a:rPr lang="en-US" altLang="ko-KR" sz="2400" dirty="0" smtClean="0"/>
              <a:t>(</a:t>
            </a:r>
            <a:r>
              <a:rPr lang="ko-KR" altLang="en-US" sz="2400" dirty="0" err="1" smtClean="0"/>
              <a:t>사업화계획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endParaRPr lang="ko-KR" altLang="en-US" dirty="0">
              <a:ea typeface="맑은 고딕" panose="020B0503020000020004" pitchFamily="50" charset="-127"/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093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9850" y="481980"/>
            <a:ext cx="9421026" cy="1066800"/>
          </a:xfrm>
        </p:spPr>
        <p:txBody>
          <a:bodyPr rtlCol="0" anchor="t">
            <a:normAutofit/>
          </a:bodyPr>
          <a:lstStyle/>
          <a:p>
            <a:pPr rtl="0"/>
            <a:r>
              <a:rPr lang="en-US" altLang="ko-KR" sz="2400" dirty="0" smtClean="0"/>
              <a:t>4. </a:t>
            </a:r>
            <a:r>
              <a:rPr lang="ko-KR" altLang="en-US" sz="2400" dirty="0" smtClean="0"/>
              <a:t>사업화 추진 일정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 일정이 확정되지 않았다면 생략해도 무방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개략적인 일정 언급</a:t>
            </a:r>
            <a:r>
              <a:rPr lang="en-US" altLang="ko-KR" sz="1400" dirty="0" smtClean="0"/>
              <a:t>)</a:t>
            </a:r>
            <a:r>
              <a:rPr lang="ko-KR" altLang="en-US" sz="2800" dirty="0" smtClean="0"/>
              <a:t> 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endParaRPr lang="ko-KR" altLang="en-US" dirty="0">
              <a:ea typeface="맑은 고딕" panose="020B0503020000020004" pitchFamily="50" charset="-127"/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828" y="1268760"/>
            <a:ext cx="9577064" cy="4959000"/>
          </a:xfrm>
          <a:prstGeom prst="rect">
            <a:avLst/>
          </a:prstGeom>
        </p:spPr>
      </p:pic>
      <p:sp>
        <p:nvSpPr>
          <p:cNvPr id="6" name="타원형 설명선 5"/>
          <p:cNvSpPr/>
          <p:nvPr/>
        </p:nvSpPr>
        <p:spPr>
          <a:xfrm>
            <a:off x="10126860" y="188640"/>
            <a:ext cx="1512168" cy="103503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</a:rPr>
              <a:t>Example</a:t>
            </a:r>
            <a:endParaRPr lang="ko-KR" altLang="en-US" b="1" dirty="0">
              <a:solidFill>
                <a:srgbClr val="C0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3934172" y="2276872"/>
            <a:ext cx="1872208" cy="0"/>
          </a:xfrm>
          <a:prstGeom prst="straightConnector1">
            <a:avLst/>
          </a:prstGeom>
          <a:ln w="34925">
            <a:solidFill>
              <a:schemeClr val="accent1">
                <a:lumMod val="75000"/>
              </a:schemeClr>
            </a:solidFill>
            <a:prstDash val="sys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/>
          <p:cNvCxnSpPr/>
          <p:nvPr/>
        </p:nvCxnSpPr>
        <p:spPr>
          <a:xfrm>
            <a:off x="4870276" y="2924944"/>
            <a:ext cx="1872208" cy="0"/>
          </a:xfrm>
          <a:prstGeom prst="straightConnector1">
            <a:avLst/>
          </a:prstGeom>
          <a:ln w="34925">
            <a:solidFill>
              <a:schemeClr val="accent2">
                <a:lumMod val="75000"/>
              </a:schemeClr>
            </a:solidFill>
            <a:prstDash val="sys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/>
          <p:cNvCxnSpPr/>
          <p:nvPr/>
        </p:nvCxnSpPr>
        <p:spPr>
          <a:xfrm>
            <a:off x="5590356" y="3573016"/>
            <a:ext cx="1872208" cy="0"/>
          </a:xfrm>
          <a:prstGeom prst="straightConnector1">
            <a:avLst/>
          </a:prstGeom>
          <a:ln w="34925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563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2"/>
          <p:cNvSpPr>
            <a:spLocks noGrp="1"/>
          </p:cNvSpPr>
          <p:nvPr>
            <p:ph type="title"/>
          </p:nvPr>
        </p:nvSpPr>
        <p:spPr/>
        <p:txBody>
          <a:bodyPr rtlCol="0" anchor="t">
            <a:normAutofit/>
          </a:bodyPr>
          <a:lstStyle/>
          <a:p>
            <a:pPr rtl="0"/>
            <a:r>
              <a:rPr lang="en-US" altLang="ko-KR" sz="2000" dirty="0" smtClean="0">
                <a:ea typeface="맑은 고딕" panose="020B0503020000020004" pitchFamily="50" charset="-127"/>
              </a:rPr>
              <a:t/>
            </a:r>
            <a:br>
              <a:rPr lang="en-US" altLang="ko-KR" sz="2000" dirty="0" smtClean="0">
                <a:ea typeface="맑은 고딕" panose="020B0503020000020004" pitchFamily="50" charset="-127"/>
              </a:rPr>
            </a:br>
            <a:endParaRPr lang="ko-KR" altLang="en-US" sz="2000" dirty="0"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79911" y="1268760"/>
            <a:ext cx="9493696" cy="4191000"/>
          </a:xfrm>
        </p:spPr>
        <p:txBody>
          <a:bodyPr anchor="ctr">
            <a:normAutofit/>
          </a:bodyPr>
          <a:lstStyle/>
          <a:p>
            <a:pPr marL="45720" indent="0" algn="ctr">
              <a:buNone/>
            </a:pPr>
            <a:r>
              <a:rPr lang="en-US" altLang="ko-KR" sz="8000" b="1" dirty="0" smtClean="0">
                <a:solidFill>
                  <a:schemeClr val="accent1">
                    <a:lumMod val="75000"/>
                  </a:schemeClr>
                </a:solidFill>
              </a:rPr>
              <a:t>Q &amp; A</a:t>
            </a:r>
            <a:endParaRPr lang="ko-KR" altLang="en-US" sz="8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8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132856"/>
            <a:ext cx="12188825" cy="2286000"/>
          </a:xfrm>
        </p:spPr>
        <p:txBody>
          <a:bodyPr rtlCol="0">
            <a:normAutofit/>
          </a:bodyPr>
          <a:lstStyle/>
          <a:p>
            <a:pPr algn="ctr" rtl="0"/>
            <a:r>
              <a:rPr lang="ko-KR" altLang="en-US" sz="8000" dirty="0" smtClean="0">
                <a:ea typeface="맑은 고딕" panose="020B0503020000020004" pitchFamily="50" charset="-127"/>
              </a:rPr>
              <a:t>감사합니다</a:t>
            </a:r>
            <a:endParaRPr lang="ko-KR" altLang="en-US" sz="8000" dirty="0"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548680"/>
            <a:ext cx="2831674" cy="26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17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비즈니스 대비 16x9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870701_TF02895266.potx" id="{4B323B14-8DC2-437C-8E95-C6A41CF20733}" vid="{70B29FCE-34E5-43F2-A6B7-9553A72AA6D6}"/>
    </a:ext>
  </a:extLst>
</a:theme>
</file>

<file path=ppt/theme/theme2.xml><?xml version="1.0" encoding="utf-8"?>
<a:theme xmlns:a="http://schemas.openxmlformats.org/drawingml/2006/main" name="Office 테마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02F2BE50-DDB3-465B-A26E-975A276D43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80FAF7-F941-4D3E-A3C3-283A611079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220E13-D325-4A9E-AA7A-0D1409275EB9}">
  <ds:schemaRefs>
    <ds:schemaRef ds:uri="http://www.w3.org/XML/1998/namespace"/>
    <ds:schemaRef ds:uri="a4f35948-e619-41b3-aa29-22878b09cfd2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40262f94-9f35-4ac3-9a90-690165a166b7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비즈니스 대비 프레젠테이션(와이드스크린)</Template>
  <TotalTime>333</TotalTime>
  <Words>325</Words>
  <Application>Microsoft Office PowerPoint</Application>
  <PresentationFormat>사용자 지정</PresentationFormat>
  <Paragraphs>98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8" baseType="lpstr">
      <vt:lpstr>HY중고딕</vt:lpstr>
      <vt:lpstr>맑은 고딕</vt:lpstr>
      <vt:lpstr>Arial</vt:lpstr>
      <vt:lpstr>Franklin Gothic Medium</vt:lpstr>
      <vt:lpstr>Wingdings</vt:lpstr>
      <vt:lpstr>비즈니스 대비 16x9</vt:lpstr>
      <vt:lpstr>2018년 우송대 SOL Dream-up+ 창업아이디어 경진대회 </vt:lpstr>
      <vt:lpstr>I. 창업팀명 및 창업팀 소개</vt:lpstr>
      <vt:lpstr>II. 창업아이디어 소개</vt:lpstr>
      <vt:lpstr>III. 창업아이디어의 기술성 및 우수성  </vt:lpstr>
      <vt:lpstr>IV. 시장 분석과 사업성</vt:lpstr>
      <vt:lpstr>V. 비즈니스 모델 분석 (필요하다면 비즈니스 모델 캔버스 활용)</vt:lpstr>
      <vt:lpstr>1. 타겟시장 (Customer Segmentation) </vt:lpstr>
      <vt:lpstr>2. 마케팅 </vt:lpstr>
      <vt:lpstr>3. 핵심자원 및 활동 (사업화계획) </vt:lpstr>
      <vt:lpstr>4. 사업화 추진 일정 ( 일정이 확정되지 않았다면 생략해도 무방. 개략적인 일정 언급) </vt:lpstr>
      <vt:lpstr> </vt:lpstr>
      <vt:lpstr>감사합니다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2018년 우송대 SOL Dream-up+ 창업아이디어 경진대회</dc:title>
  <dc:creator>Windows User</dc:creator>
  <cp:lastModifiedBy>장진영</cp:lastModifiedBy>
  <cp:revision>23</cp:revision>
  <dcterms:created xsi:type="dcterms:W3CDTF">2018-09-10T02:20:48Z</dcterms:created>
  <dcterms:modified xsi:type="dcterms:W3CDTF">2018-09-10T08:14:07Z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