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62" r:id="rId3"/>
    <p:sldId id="257" r:id="rId4"/>
    <p:sldId id="258" r:id="rId5"/>
    <p:sldId id="266" r:id="rId6"/>
    <p:sldId id="265" r:id="rId7"/>
    <p:sldId id="259" r:id="rId8"/>
    <p:sldId id="260" r:id="rId9"/>
    <p:sldId id="261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7" d="100"/>
          <a:sy n="97" d="100"/>
        </p:scale>
        <p:origin x="28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dirty="0">
                <a:latin typeface="나눔명조" panose="02020603020101020101" pitchFamily="18" charset="-127"/>
                <a:ea typeface="나눔명조" panose="02020603020101020101" pitchFamily="18" charset="-127"/>
              </a:rPr>
              <a:t>시장조사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A47AA-22D8-4D67-856E-12BF756ACC12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288C50-03D4-4423-8057-7BB34B1F31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400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B98AFB-CB0D-4DFE-87B9-B4B0D0DE73CD}" type="slidenum">
              <a:rPr kumimoji="0" lang="en-US" altLang="ko-K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4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BB98AFB-CB0D-4DFE-87B9-B4B0D0DE73CD}" type="slidenum">
              <a:rPr kumimoji="0" lang="en-US" altLang="ko-KR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2213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166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76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81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012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3536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2567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0652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318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912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453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922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8D059-1860-48A3-B56F-F6507115CDB0}" type="datetimeFigureOut">
              <a:rPr lang="en-US" smtClean="0"/>
              <a:t>4/11/2019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DD9B20-58F8-4C82-9A87-92ED9A8502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78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PPT </a:t>
            </a:r>
            <a:r>
              <a:rPr lang="ko-KR" altLang="en-US" b="1" dirty="0" smtClean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발표자료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b="1" dirty="0" smtClean="0">
                <a:solidFill>
                  <a:schemeClr val="accent5">
                    <a:lumMod val="75000"/>
                  </a:schemeClr>
                </a:solidFill>
                <a:latin typeface="+mj-ea"/>
                <a:ea typeface="+mj-ea"/>
              </a:rPr>
              <a:t>가이드라인</a:t>
            </a:r>
            <a:endParaRPr lang="en-US" b="1" dirty="0">
              <a:solidFill>
                <a:schemeClr val="accent5">
                  <a:lumMod val="7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24000" y="1329789"/>
            <a:ext cx="9143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algun Gothic" panose="020B0503020000020004" pitchFamily="50" charset="-127"/>
                <a:ea typeface="Malgun Gothic" panose="020B0503020000020004" pitchFamily="50" charset="-127"/>
                <a:sym typeface="Malgun Gothic" panose="020B0503020000020004" pitchFamily="50" charset="-127"/>
              </a:rPr>
              <a:t>2019 Sol-</a:t>
            </a:r>
            <a:r>
              <a:rPr lang="en-US" altLang="ko-KR" sz="40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algun Gothic" panose="020B0503020000020004" pitchFamily="50" charset="-127"/>
                <a:ea typeface="Malgun Gothic" panose="020B0503020000020004" pitchFamily="50" charset="-127"/>
                <a:sym typeface="Malgun Gothic" panose="020B0503020000020004" pitchFamily="50" charset="-127"/>
              </a:rPr>
              <a:t>Dreamup</a:t>
            </a:r>
            <a:r>
              <a:rPr lang="en-US" altLang="ko-KR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algun Gothic" panose="020B0503020000020004" pitchFamily="50" charset="-127"/>
                <a:ea typeface="Malgun Gothic" panose="020B0503020000020004" pitchFamily="50" charset="-127"/>
                <a:sym typeface="Malgun Gothic" panose="020B0503020000020004" pitchFamily="50" charset="-127"/>
              </a:rPr>
              <a:t>+ </a:t>
            </a:r>
            <a:br>
              <a:rPr lang="en-US" altLang="ko-KR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algun Gothic" panose="020B0503020000020004" pitchFamily="50" charset="-127"/>
                <a:ea typeface="Malgun Gothic" panose="020B0503020000020004" pitchFamily="50" charset="-127"/>
                <a:sym typeface="Malgun Gothic" panose="020B0503020000020004" pitchFamily="50" charset="-127"/>
              </a:rPr>
            </a:br>
            <a:r>
              <a:rPr lang="ko-KR" alt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algun Gothic" panose="020B0503020000020004" pitchFamily="50" charset="-127"/>
                <a:ea typeface="Malgun Gothic" panose="020B0503020000020004" pitchFamily="50" charset="-127"/>
                <a:sym typeface="Malgun Gothic" panose="020B0503020000020004" pitchFamily="50" charset="-127"/>
              </a:rPr>
              <a:t>창업아이디어 경진대회</a:t>
            </a:r>
            <a:endParaRPr lang="en-US" sz="40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5221" y="5547778"/>
            <a:ext cx="4421555" cy="41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189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US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</a:rPr>
              <a:t>발표 내용에 필히 포함하고자 하는 내용이 있다면 동   가이드라인에 구애 받지 말고 작성 요망</a:t>
            </a:r>
            <a:endParaRPr lang="en-US" altLang="ko-K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</a:rPr>
              <a:t>가능하면 그래픽 활용을 통해 시각적 효과 도출 요망</a:t>
            </a:r>
            <a:endParaRPr lang="en-US" altLang="ko-KR" dirty="0" smtClean="0">
              <a:solidFill>
                <a:schemeClr val="accent5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</a:rPr>
              <a:t>발표 시간은 </a:t>
            </a:r>
            <a:r>
              <a:rPr lang="en-US" altLang="ko-KR" dirty="0" smtClean="0">
                <a:solidFill>
                  <a:schemeClr val="accent5">
                    <a:lumMod val="75000"/>
                  </a:schemeClr>
                </a:solidFill>
              </a:rPr>
              <a:t>5 </a:t>
            </a:r>
            <a:r>
              <a:rPr lang="ko-KR" altLang="en-US" dirty="0" smtClean="0">
                <a:solidFill>
                  <a:schemeClr val="accent5">
                    <a:lumMod val="75000"/>
                  </a:schemeClr>
                </a:solidFill>
              </a:rPr>
              <a:t>분 정도를 기준임</a:t>
            </a:r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990600" y="29128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>
              <a:buFont typeface="Wingdings" panose="05000000000000000000" pitchFamily="2" charset="2"/>
              <a:buChar char="v"/>
            </a:pP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사전 공지 사항 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395757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1. </a:t>
            </a:r>
            <a:r>
              <a:rPr lang="ko-KR" altLang="en-US" sz="32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창업팀</a:t>
            </a: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 소개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</a:endParaRPr>
          </a:p>
        </p:txBody>
      </p:sp>
      <p:cxnSp>
        <p:nvCxnSpPr>
          <p:cNvPr id="4" name="직선 연결선[R] 59">
            <a:extLst>
              <a:ext uri="{FF2B5EF4-FFF2-40B4-BE49-F238E27FC236}">
                <a16:creationId xmlns:a16="http://schemas.microsoft.com/office/drawing/2014/main" xmlns="" id="{8E4A921E-69C7-A843-A96A-E7B40D964288}"/>
              </a:ext>
            </a:extLst>
          </p:cNvPr>
          <p:cNvCxnSpPr>
            <a:cxnSpLocks/>
          </p:cNvCxnSpPr>
          <p:nvPr/>
        </p:nvCxnSpPr>
        <p:spPr>
          <a:xfrm>
            <a:off x="5378143" y="1619133"/>
            <a:ext cx="6743" cy="650617"/>
          </a:xfrm>
          <a:prstGeom prst="line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왼쪽 대괄호[L] 58">
            <a:extLst>
              <a:ext uri="{FF2B5EF4-FFF2-40B4-BE49-F238E27FC236}">
                <a16:creationId xmlns:a16="http://schemas.microsoft.com/office/drawing/2014/main" xmlns="" id="{16DF01F8-5274-B348-B028-480EE67CFF5D}"/>
              </a:ext>
            </a:extLst>
          </p:cNvPr>
          <p:cNvSpPr/>
          <p:nvPr/>
        </p:nvSpPr>
        <p:spPr>
          <a:xfrm rot="5400000">
            <a:off x="5234832" y="1445138"/>
            <a:ext cx="286622" cy="1964266"/>
          </a:xfrm>
          <a:prstGeom prst="leftBracket">
            <a:avLst/>
          </a:prstGeom>
          <a:ln w="1905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ko-KR" altLang="en-US">
              <a:latin typeface="+mj-ea"/>
              <a:ea typeface="+mj-ea"/>
            </a:endParaRPr>
          </a:p>
        </p:txBody>
      </p:sp>
      <p:sp>
        <p:nvSpPr>
          <p:cNvPr id="6" name="모서리가 둥근 직사각형 5">
            <a:extLst>
              <a:ext uri="{FF2B5EF4-FFF2-40B4-BE49-F238E27FC236}">
                <a16:creationId xmlns:a16="http://schemas.microsoft.com/office/drawing/2014/main" xmlns="" id="{818D687D-CFED-3146-9500-F809D35D888A}"/>
              </a:ext>
            </a:extLst>
          </p:cNvPr>
          <p:cNvSpPr/>
          <p:nvPr/>
        </p:nvSpPr>
        <p:spPr>
          <a:xfrm>
            <a:off x="3521785" y="2889493"/>
            <a:ext cx="1771022" cy="27026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4D11F38-30CC-3643-9EF6-9598459AB6F9}"/>
              </a:ext>
            </a:extLst>
          </p:cNvPr>
          <p:cNvSpPr txBox="1"/>
          <p:nvPr/>
        </p:nvSpPr>
        <p:spPr>
          <a:xfrm>
            <a:off x="3503882" y="3638616"/>
            <a:ext cx="1824566" cy="61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b="1" dirty="0">
                <a:latin typeface="+mj-ea"/>
                <a:ea typeface="+mj-ea"/>
              </a:rPr>
              <a:t>[</a:t>
            </a:r>
            <a:r>
              <a:rPr kumimoji="1" lang="ko-KR" altLang="en-US" sz="900" b="1" dirty="0">
                <a:latin typeface="+mj-ea"/>
                <a:ea typeface="+mj-ea"/>
              </a:rPr>
              <a:t>역할</a:t>
            </a:r>
            <a:r>
              <a:rPr kumimoji="1" lang="en-US" altLang="ko-KR" sz="900" b="1" dirty="0">
                <a:latin typeface="+mj-ea"/>
                <a:ea typeface="+mj-ea"/>
              </a:rPr>
              <a:t>]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900" b="1" dirty="0">
                <a:latin typeface="+mj-ea"/>
                <a:ea typeface="+mj-ea"/>
              </a:rPr>
              <a:t>영업</a:t>
            </a:r>
            <a:r>
              <a:rPr kumimoji="1" lang="en-US" altLang="ko-KR" sz="900" b="1" dirty="0">
                <a:latin typeface="+mj-ea"/>
                <a:ea typeface="+mj-ea"/>
              </a:rPr>
              <a:t>/</a:t>
            </a:r>
            <a:r>
              <a:rPr kumimoji="1" lang="ko-KR" altLang="en-US" sz="900" b="1" dirty="0">
                <a:latin typeface="+mj-ea"/>
                <a:ea typeface="+mj-ea"/>
              </a:rPr>
              <a:t>마케팅</a:t>
            </a:r>
            <a:endParaRPr kumimoji="1" lang="en-US" altLang="ko-KR" sz="900" b="1" dirty="0">
              <a:latin typeface="+mj-ea"/>
              <a:ea typeface="+mj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900" b="1" dirty="0" err="1">
                <a:latin typeface="+mj-ea"/>
                <a:ea typeface="+mj-ea"/>
              </a:rPr>
              <a:t>큐레이팅</a:t>
            </a:r>
            <a:r>
              <a:rPr kumimoji="1" lang="ko-KR" altLang="en-US" sz="900" b="1" dirty="0">
                <a:latin typeface="+mj-ea"/>
                <a:ea typeface="+mj-ea"/>
              </a:rPr>
              <a:t> 및 컨텐츠 제작 </a:t>
            </a:r>
            <a:endParaRPr kumimoji="1" lang="en-US" altLang="ko-KR" sz="900" b="1" dirty="0">
              <a:latin typeface="+mj-ea"/>
              <a:ea typeface="+mj-ea"/>
            </a:endParaRPr>
          </a:p>
        </p:txBody>
      </p:sp>
      <p:sp>
        <p:nvSpPr>
          <p:cNvPr id="8" name="모서리가 둥근 직사각형 7">
            <a:extLst>
              <a:ext uri="{FF2B5EF4-FFF2-40B4-BE49-F238E27FC236}">
                <a16:creationId xmlns:a16="http://schemas.microsoft.com/office/drawing/2014/main" xmlns="" id="{531FBEA9-C148-CF41-A768-1B93498764CE}"/>
              </a:ext>
            </a:extLst>
          </p:cNvPr>
          <p:cNvSpPr/>
          <p:nvPr/>
        </p:nvSpPr>
        <p:spPr>
          <a:xfrm>
            <a:off x="4749459" y="1421830"/>
            <a:ext cx="1227666" cy="38461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700" b="1" dirty="0" err="1" smtClean="0">
                <a:latin typeface="AppleGothic" pitchFamily="2" charset="-127"/>
                <a:ea typeface="AppleGothic" pitchFamily="2" charset="-127"/>
              </a:rPr>
              <a:t>팀명</a:t>
            </a:r>
            <a:endParaRPr kumimoji="1" lang="ko-KR" altLang="en-US" sz="1700" b="1" dirty="0">
              <a:latin typeface="AppleGothic" pitchFamily="2" charset="-127"/>
              <a:ea typeface="AppleGothic" pitchFamily="2" charset="-127"/>
            </a:endParaRPr>
          </a:p>
        </p:txBody>
      </p:sp>
      <p:cxnSp>
        <p:nvCxnSpPr>
          <p:cNvPr id="9" name="직선 연결선 13">
            <a:extLst>
              <a:ext uri="{FF2B5EF4-FFF2-40B4-BE49-F238E27FC236}">
                <a16:creationId xmlns:a16="http://schemas.microsoft.com/office/drawing/2014/main" xmlns="" id="{92B1CC02-132B-6E47-B235-58E030F43BFD}"/>
              </a:ext>
            </a:extLst>
          </p:cNvPr>
          <p:cNvCxnSpPr>
            <a:cxnSpLocks/>
          </p:cNvCxnSpPr>
          <p:nvPr/>
        </p:nvCxnSpPr>
        <p:spPr bwMode="auto">
          <a:xfrm>
            <a:off x="3517552" y="4339625"/>
            <a:ext cx="1775255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직선 연결선 13">
            <a:extLst>
              <a:ext uri="{FF2B5EF4-FFF2-40B4-BE49-F238E27FC236}">
                <a16:creationId xmlns:a16="http://schemas.microsoft.com/office/drawing/2014/main" xmlns="" id="{4D0271B5-DF23-734D-9837-9C22EA31782B}"/>
              </a:ext>
            </a:extLst>
          </p:cNvPr>
          <p:cNvCxnSpPr>
            <a:cxnSpLocks/>
          </p:cNvCxnSpPr>
          <p:nvPr/>
        </p:nvCxnSpPr>
        <p:spPr bwMode="auto">
          <a:xfrm>
            <a:off x="3521784" y="3606336"/>
            <a:ext cx="1771023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모서리가 둥근 직사각형 10">
            <a:extLst>
              <a:ext uri="{FF2B5EF4-FFF2-40B4-BE49-F238E27FC236}">
                <a16:creationId xmlns:a16="http://schemas.microsoft.com/office/drawing/2014/main" xmlns="" id="{4D5E8494-7689-0F4C-BB99-123E067F3CA9}"/>
              </a:ext>
            </a:extLst>
          </p:cNvPr>
          <p:cNvSpPr/>
          <p:nvPr/>
        </p:nvSpPr>
        <p:spPr>
          <a:xfrm>
            <a:off x="4007246" y="3255118"/>
            <a:ext cx="795866" cy="22013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000" b="1" dirty="0" smtClean="0"/>
              <a:t>이름</a:t>
            </a:r>
            <a:endParaRPr kumimoji="1" lang="ko-KR" altLang="en-US" sz="1000" b="1" dirty="0"/>
          </a:p>
        </p:txBody>
      </p:sp>
      <p:sp>
        <p:nvSpPr>
          <p:cNvPr id="12" name="모서리가 둥근 직사각형 11">
            <a:extLst>
              <a:ext uri="{FF2B5EF4-FFF2-40B4-BE49-F238E27FC236}">
                <a16:creationId xmlns:a16="http://schemas.microsoft.com/office/drawing/2014/main" xmlns="" id="{33EF33F8-8FF6-E74B-9F72-018FFB2485A4}"/>
              </a:ext>
            </a:extLst>
          </p:cNvPr>
          <p:cNvSpPr/>
          <p:nvPr/>
        </p:nvSpPr>
        <p:spPr>
          <a:xfrm>
            <a:off x="5485054" y="2889493"/>
            <a:ext cx="1771022" cy="270266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cxnSp>
        <p:nvCxnSpPr>
          <p:cNvPr id="13" name="직선 연결선 13">
            <a:extLst>
              <a:ext uri="{FF2B5EF4-FFF2-40B4-BE49-F238E27FC236}">
                <a16:creationId xmlns:a16="http://schemas.microsoft.com/office/drawing/2014/main" xmlns="" id="{10BA5C4A-9BFD-3E41-AB94-F80F31E68429}"/>
              </a:ext>
            </a:extLst>
          </p:cNvPr>
          <p:cNvCxnSpPr>
            <a:cxnSpLocks/>
          </p:cNvCxnSpPr>
          <p:nvPr/>
        </p:nvCxnSpPr>
        <p:spPr bwMode="auto">
          <a:xfrm>
            <a:off x="5480821" y="4339625"/>
            <a:ext cx="1775255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xmlns="" id="{4F8DE7ED-1F68-874F-B2F7-B8B64A0CD949}"/>
              </a:ext>
            </a:extLst>
          </p:cNvPr>
          <p:cNvCxnSpPr>
            <a:cxnSpLocks/>
          </p:cNvCxnSpPr>
          <p:nvPr/>
        </p:nvCxnSpPr>
        <p:spPr bwMode="auto">
          <a:xfrm>
            <a:off x="5485053" y="3606336"/>
            <a:ext cx="1771023" cy="0"/>
          </a:xfrm>
          <a:prstGeom prst="line">
            <a:avLst/>
          </a:prstGeom>
          <a:noFill/>
          <a:ln w="63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모서리가 둥근 직사각형 14">
            <a:extLst>
              <a:ext uri="{FF2B5EF4-FFF2-40B4-BE49-F238E27FC236}">
                <a16:creationId xmlns:a16="http://schemas.microsoft.com/office/drawing/2014/main" xmlns="" id="{E86FD498-00ED-BB49-8438-76A85B3081D2}"/>
              </a:ext>
            </a:extLst>
          </p:cNvPr>
          <p:cNvSpPr/>
          <p:nvPr/>
        </p:nvSpPr>
        <p:spPr>
          <a:xfrm>
            <a:off x="5977125" y="3248209"/>
            <a:ext cx="795866" cy="220133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000" b="1" dirty="0" smtClean="0"/>
              <a:t> 이름</a:t>
            </a:r>
            <a:endParaRPr kumimoji="1" lang="ko-KR" altLang="en-US" sz="100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FF4BBBD-EBFC-214B-961E-0D2893483EA9}"/>
              </a:ext>
            </a:extLst>
          </p:cNvPr>
          <p:cNvSpPr txBox="1"/>
          <p:nvPr/>
        </p:nvSpPr>
        <p:spPr>
          <a:xfrm>
            <a:off x="5506137" y="3657649"/>
            <a:ext cx="1684866" cy="61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b="1" dirty="0">
                <a:latin typeface="+mj-ea"/>
                <a:ea typeface="+mj-ea"/>
              </a:rPr>
              <a:t>[</a:t>
            </a:r>
            <a:r>
              <a:rPr kumimoji="1" lang="ko-KR" altLang="en-US" sz="900" b="1" dirty="0">
                <a:latin typeface="+mj-ea"/>
                <a:ea typeface="+mj-ea"/>
              </a:rPr>
              <a:t>역할</a:t>
            </a:r>
            <a:r>
              <a:rPr kumimoji="1" lang="en-US" altLang="ko-KR" sz="900" b="1" dirty="0">
                <a:latin typeface="+mj-ea"/>
                <a:ea typeface="+mj-ea"/>
              </a:rPr>
              <a:t>]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900" b="1" dirty="0">
                <a:latin typeface="+mj-ea"/>
                <a:ea typeface="+mj-ea"/>
              </a:rPr>
              <a:t>전략기획</a:t>
            </a:r>
            <a:endParaRPr kumimoji="1" lang="en-US" altLang="ko-KR" sz="900" b="1" dirty="0">
              <a:latin typeface="+mj-ea"/>
              <a:ea typeface="+mj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900" b="1" dirty="0">
                <a:latin typeface="+mj-ea"/>
                <a:ea typeface="+mj-ea"/>
              </a:rPr>
              <a:t>제휴 및 </a:t>
            </a:r>
            <a:r>
              <a:rPr kumimoji="1" lang="en-US" altLang="ko-KR" sz="900" b="1" dirty="0">
                <a:latin typeface="+mj-ea"/>
                <a:ea typeface="+mj-ea"/>
              </a:rPr>
              <a:t>IT </a:t>
            </a:r>
            <a:r>
              <a:rPr kumimoji="1" lang="ko-KR" altLang="en-US" sz="900" b="1" dirty="0">
                <a:latin typeface="+mj-ea"/>
                <a:ea typeface="+mj-ea"/>
              </a:rPr>
              <a:t>개발</a:t>
            </a:r>
            <a:endParaRPr kumimoji="1" lang="en-US" altLang="ko-KR" sz="900" b="1" dirty="0">
              <a:latin typeface="+mj-ea"/>
              <a:ea typeface="+mj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008502" y="2394989"/>
            <a:ext cx="775525" cy="869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사진</a:t>
            </a:r>
            <a:endParaRPr 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5987391" y="2404499"/>
            <a:ext cx="793992" cy="8354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사진</a:t>
            </a:r>
            <a:endParaRPr lang="en-US" dirty="0"/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7673420" y="1150070"/>
            <a:ext cx="2598116" cy="1998483"/>
          </a:xfrm>
          <a:prstGeom prst="wedgeRoundRect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  <a:latin typeface="+mj-ea"/>
                <a:ea typeface="+mj-ea"/>
              </a:rPr>
              <a:t>“Example”</a:t>
            </a:r>
            <a:r>
              <a:rPr lang="en-US" sz="2000" dirty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sz="2000" dirty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2000" dirty="0">
                <a:solidFill>
                  <a:srgbClr val="FF0000"/>
                </a:solidFill>
                <a:latin typeface="+mj-ea"/>
                <a:ea typeface="+mj-ea"/>
              </a:rPr>
              <a:t>팀에 맞게 </a:t>
            </a:r>
            <a:r>
              <a:rPr lang="en-US" altLang="ko-KR" sz="2000" dirty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2000" dirty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2000" dirty="0">
                <a:solidFill>
                  <a:srgbClr val="FF0000"/>
                </a:solidFill>
                <a:latin typeface="+mj-ea"/>
                <a:ea typeface="+mj-ea"/>
              </a:rPr>
              <a:t>자유스럽게</a:t>
            </a:r>
            <a:r>
              <a:rPr lang="en-US" altLang="ko-KR" sz="2000" dirty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2000" dirty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2000" dirty="0">
                <a:solidFill>
                  <a:srgbClr val="FF0000"/>
                </a:solidFill>
                <a:latin typeface="+mj-ea"/>
                <a:ea typeface="+mj-ea"/>
              </a:rPr>
              <a:t>작성하되 그래픽 최대한 활용</a:t>
            </a:r>
            <a:endParaRPr lang="en-US" sz="2000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7141" y="6176430"/>
            <a:ext cx="2828789" cy="27434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6FF4BBBD-EBFC-214B-961E-0D2893483EA9}"/>
              </a:ext>
            </a:extLst>
          </p:cNvPr>
          <p:cNvSpPr txBox="1"/>
          <p:nvPr/>
        </p:nvSpPr>
        <p:spPr>
          <a:xfrm>
            <a:off x="3553577" y="4462859"/>
            <a:ext cx="168486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b="1" dirty="0" smtClean="0">
                <a:latin typeface="+mj-ea"/>
                <a:ea typeface="+mj-ea"/>
              </a:rPr>
              <a:t>[</a:t>
            </a:r>
            <a:r>
              <a:rPr kumimoji="1" lang="ko-KR" altLang="en-US" sz="900" b="1" dirty="0" smtClean="0">
                <a:latin typeface="+mj-ea"/>
                <a:ea typeface="+mj-ea"/>
              </a:rPr>
              <a:t>소속</a:t>
            </a:r>
            <a:r>
              <a:rPr kumimoji="1" lang="en-US" altLang="ko-KR" sz="900" b="1" dirty="0" smtClean="0">
                <a:latin typeface="+mj-ea"/>
                <a:ea typeface="+mj-ea"/>
              </a:rPr>
              <a:t>]</a:t>
            </a:r>
            <a:endParaRPr kumimoji="1" lang="en-US" altLang="ko-KR" sz="900" b="1" dirty="0">
              <a:latin typeface="+mj-ea"/>
              <a:ea typeface="+mj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900" b="1" dirty="0" err="1" smtClean="0">
                <a:latin typeface="+mj-ea"/>
                <a:ea typeface="+mj-ea"/>
              </a:rPr>
              <a:t>학과명</a:t>
            </a:r>
            <a:r>
              <a:rPr kumimoji="1" lang="ko-KR" altLang="en-US" sz="900" b="1" dirty="0" smtClean="0">
                <a:latin typeface="+mj-ea"/>
                <a:ea typeface="+mj-ea"/>
              </a:rPr>
              <a:t> </a:t>
            </a:r>
            <a:endParaRPr kumimoji="1" lang="en-US" altLang="ko-KR" sz="900" b="1" dirty="0" smtClean="0">
              <a:latin typeface="+mj-ea"/>
              <a:ea typeface="+mj-ea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kumimoji="1" lang="ko-KR" altLang="en-US" sz="900" b="1" dirty="0" err="1" smtClean="0">
                <a:latin typeface="+mj-ea"/>
                <a:ea typeface="+mj-ea"/>
              </a:rPr>
              <a:t>동아리명</a:t>
            </a:r>
            <a:endParaRPr kumimoji="1" lang="en-US" altLang="ko-KR" sz="900" b="1" dirty="0"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endParaRPr kumimoji="1" lang="en-US" altLang="ko-KR" sz="9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41148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990600" y="517525"/>
            <a:ext cx="10515600" cy="396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2. </a:t>
            </a: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창업 아이디어 소개 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</a:endParaRPr>
          </a:p>
        </p:txBody>
      </p:sp>
      <p:sp>
        <p:nvSpPr>
          <p:cNvPr id="9" name="모서리가 둥근 직사각형 8">
            <a:extLst>
              <a:ext uri="{FF2B5EF4-FFF2-40B4-BE49-F238E27FC236}">
                <a16:creationId xmlns:a16="http://schemas.microsoft.com/office/drawing/2014/main" xmlns="" id="{6C73EF8F-FCBD-1047-80F9-24DD8B987FD1}"/>
              </a:ext>
            </a:extLst>
          </p:cNvPr>
          <p:cNvSpPr/>
          <p:nvPr/>
        </p:nvSpPr>
        <p:spPr>
          <a:xfrm>
            <a:off x="1310326" y="1131216"/>
            <a:ext cx="1789480" cy="2158450"/>
          </a:xfrm>
          <a:prstGeom prst="roundRect">
            <a:avLst/>
          </a:prstGeom>
          <a:solidFill>
            <a:srgbClr val="2E7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</a:t>
            </a:r>
            <a:r>
              <a:rPr lang="en-US" altLang="ko-KR" sz="14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b="1" dirty="0" err="1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구상동기</a:t>
            </a: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kumimoji="1" lang="ko-KR" altLang="en-US" dirty="0"/>
          </a:p>
        </p:txBody>
      </p:sp>
      <p:sp>
        <p:nvSpPr>
          <p:cNvPr id="10" name="모서리가 둥근 직사각형 9">
            <a:extLst>
              <a:ext uri="{FF2B5EF4-FFF2-40B4-BE49-F238E27FC236}">
                <a16:creationId xmlns:a16="http://schemas.microsoft.com/office/drawing/2014/main" xmlns="" id="{37C98130-4D58-164A-9ECB-42084D6776E5}"/>
              </a:ext>
            </a:extLst>
          </p:cNvPr>
          <p:cNvSpPr/>
          <p:nvPr/>
        </p:nvSpPr>
        <p:spPr>
          <a:xfrm>
            <a:off x="3414200" y="3767820"/>
            <a:ext cx="2760357" cy="2656981"/>
          </a:xfrm>
          <a:prstGeom prst="roundRect">
            <a:avLst>
              <a:gd name="adj" fmla="val 9255"/>
            </a:avLst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1" name="모서리가 둥근 직사각형 10">
            <a:extLst>
              <a:ext uri="{FF2B5EF4-FFF2-40B4-BE49-F238E27FC236}">
                <a16:creationId xmlns:a16="http://schemas.microsoft.com/office/drawing/2014/main" xmlns="" id="{9EE456E3-59A3-ED49-A09F-7657D17A39B1}"/>
              </a:ext>
            </a:extLst>
          </p:cNvPr>
          <p:cNvSpPr/>
          <p:nvPr/>
        </p:nvSpPr>
        <p:spPr>
          <a:xfrm>
            <a:off x="3434123" y="1488114"/>
            <a:ext cx="4201588" cy="1377634"/>
          </a:xfrm>
          <a:prstGeom prst="roundRect">
            <a:avLst>
              <a:gd name="adj" fmla="val 11457"/>
            </a:avLst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2" name="모서리가 둥근 직사각형 11">
            <a:extLst>
              <a:ext uri="{FF2B5EF4-FFF2-40B4-BE49-F238E27FC236}">
                <a16:creationId xmlns:a16="http://schemas.microsoft.com/office/drawing/2014/main" xmlns="" id="{05F2435E-AF68-5846-825B-73637F3E432D}"/>
              </a:ext>
            </a:extLst>
          </p:cNvPr>
          <p:cNvSpPr/>
          <p:nvPr/>
        </p:nvSpPr>
        <p:spPr>
          <a:xfrm>
            <a:off x="1310326" y="3778568"/>
            <a:ext cx="1912028" cy="2685618"/>
          </a:xfrm>
          <a:prstGeom prst="roundRect">
            <a:avLst/>
          </a:prstGeom>
          <a:solidFill>
            <a:srgbClr val="2E7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아이디어</a:t>
            </a:r>
            <a:r>
              <a:rPr lang="en-US" altLang="ko-KR" sz="14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/>
            </a:r>
            <a:br>
              <a:rPr lang="en-US" altLang="ko-KR" sz="14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4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r>
              <a:rPr lang="ko-KR" altLang="en-US" sz="900" b="1" dirty="0" smtClean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900" b="1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lang="en-US" altLang="ko-KR" sz="900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endParaRPr kumimoji="1" lang="ko-KR" altLang="en-US" dirty="0"/>
          </a:p>
        </p:txBody>
      </p:sp>
      <p:sp>
        <p:nvSpPr>
          <p:cNvPr id="18" name="타원형 설명선 17"/>
          <p:cNvSpPr/>
          <p:nvPr/>
        </p:nvSpPr>
        <p:spPr>
          <a:xfrm>
            <a:off x="7970028" y="517525"/>
            <a:ext cx="2969443" cy="2772141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“</a:t>
            </a:r>
            <a:r>
              <a:rPr lang="en-US" altLang="ko-KR" dirty="0" smtClean="0">
                <a:solidFill>
                  <a:srgbClr val="FF0000"/>
                </a:solidFill>
              </a:rPr>
              <a:t>Example”</a:t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자유롭게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기술 하되 가능하면 시각적 효과 도출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여러 페이지에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걸쳐 설명해도 무방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4122" y="975945"/>
            <a:ext cx="4230604" cy="2313722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8508" y="6346112"/>
            <a:ext cx="2828789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00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타원형 설명선 4"/>
          <p:cNvSpPr/>
          <p:nvPr/>
        </p:nvSpPr>
        <p:spPr>
          <a:xfrm>
            <a:off x="3591613" y="320278"/>
            <a:ext cx="2167894" cy="1574322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이미지 또는 도면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첨부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089" y="1894600"/>
            <a:ext cx="3102771" cy="3874604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86781" y="2547133"/>
            <a:ext cx="1820594" cy="310571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3778" y="2536224"/>
            <a:ext cx="1435759" cy="2460369"/>
          </a:xfrm>
          <a:prstGeom prst="rect">
            <a:avLst/>
          </a:prstGeom>
        </p:spPr>
      </p:pic>
      <p:sp>
        <p:nvSpPr>
          <p:cNvPr id="11" name="타원형 설명선 10"/>
          <p:cNvSpPr/>
          <p:nvPr/>
        </p:nvSpPr>
        <p:spPr>
          <a:xfrm>
            <a:off x="8023782" y="425777"/>
            <a:ext cx="2167894" cy="1574322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앱 </a:t>
            </a:r>
            <a:r>
              <a:rPr lang="ko-KR" altLang="en-US" dirty="0" err="1" smtClean="0">
                <a:solidFill>
                  <a:srgbClr val="FF0000"/>
                </a:solidFill>
              </a:rPr>
              <a:t>일경우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관련 사진 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첨부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837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990600" y="517525"/>
            <a:ext cx="10515600" cy="396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3. </a:t>
            </a: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아이디어의 참신성 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11431" y="1239310"/>
            <a:ext cx="6096000" cy="11726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algn="just" fontAlgn="base" latinLnBrk="1">
              <a:lnSpc>
                <a:spcPct val="130000"/>
              </a:lnSpc>
              <a:buFontTx/>
              <a:buChar char="-"/>
            </a:pPr>
            <a:r>
              <a:rPr lang="ko-KR" altLang="en-US" kern="0" spc="-2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아이디어의 참신성 </a:t>
            </a:r>
            <a:endParaRPr lang="en-US" altLang="ko-KR" kern="0" spc="-20" dirty="0" smtClean="0">
              <a:solidFill>
                <a:srgbClr val="000000"/>
              </a:solidFill>
              <a:latin typeface="맑은 고딕" panose="020B0503020000020004" pitchFamily="50" charset="-127"/>
            </a:endParaRPr>
          </a:p>
          <a:p>
            <a:pPr marL="285750" indent="-285750" algn="just" fontAlgn="base" latinLnBrk="1">
              <a:lnSpc>
                <a:spcPct val="130000"/>
              </a:lnSpc>
              <a:buFontTx/>
              <a:buChar char="-"/>
            </a:pPr>
            <a:r>
              <a:rPr lang="ko-KR" altLang="en-US" kern="0" spc="-2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아이디어 </a:t>
            </a:r>
            <a:r>
              <a:rPr lang="ko-KR" altLang="en-US" kern="0" spc="-20" dirty="0">
                <a:solidFill>
                  <a:srgbClr val="000000"/>
                </a:solidFill>
                <a:latin typeface="맑은 고딕" panose="020B0503020000020004" pitchFamily="50" charset="-127"/>
              </a:rPr>
              <a:t>파급효과</a:t>
            </a:r>
            <a:endParaRPr lang="ko-KR" altLang="en-US" sz="1400" kern="0" spc="0" dirty="0" smtClean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algn="just" fontAlgn="base" latinLnBrk="1">
              <a:lnSpc>
                <a:spcPct val="130000"/>
              </a:lnSpc>
            </a:pPr>
            <a:r>
              <a:rPr lang="en-US" altLang="ko-KR" kern="0" spc="-20" dirty="0" smtClean="0">
                <a:solidFill>
                  <a:srgbClr val="000000"/>
                </a:solidFill>
                <a:latin typeface="맑은 고딕" panose="020B0503020000020004" pitchFamily="50" charset="-127"/>
              </a:rPr>
              <a:t>-  </a:t>
            </a:r>
            <a:r>
              <a:rPr lang="ko-KR" altLang="en-US" kern="0" spc="-20" dirty="0">
                <a:solidFill>
                  <a:srgbClr val="000000"/>
                </a:solidFill>
                <a:latin typeface="맑은 고딕" panose="020B0503020000020004" pitchFamily="50" charset="-127"/>
              </a:rPr>
              <a:t>선행 기술과 비교한 차별성</a:t>
            </a:r>
            <a:endParaRPr lang="ko-KR" altLang="en-US" sz="1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1431" y="3104217"/>
            <a:ext cx="4499090" cy="2259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66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990600" y="517525"/>
            <a:ext cx="10515600" cy="6325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4. </a:t>
            </a: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아이디어의 </a:t>
            </a:r>
            <a:r>
              <a:rPr lang="ko-KR" altLang="en-US" sz="32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기술성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</a:endParaRPr>
          </a:p>
        </p:txBody>
      </p:sp>
      <p:sp>
        <p:nvSpPr>
          <p:cNvPr id="6" name="오각형[P] 4">
            <a:extLst>
              <a:ext uri="{FF2B5EF4-FFF2-40B4-BE49-F238E27FC236}">
                <a16:creationId xmlns:a16="http://schemas.microsoft.com/office/drawing/2014/main" xmlns="" id="{B55CE9B7-ABE1-1C4A-BD68-BC53B989B271}"/>
              </a:ext>
            </a:extLst>
          </p:cNvPr>
          <p:cNvSpPr/>
          <p:nvPr/>
        </p:nvSpPr>
        <p:spPr>
          <a:xfrm>
            <a:off x="2000467" y="2062800"/>
            <a:ext cx="789271" cy="714581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dirty="0"/>
              <a:t>Vision</a:t>
            </a:r>
            <a:endParaRPr kumimoji="1" lang="ko-KR" altLang="en-US" sz="1200" b="1" dirty="0"/>
          </a:p>
        </p:txBody>
      </p:sp>
      <p:sp>
        <p:nvSpPr>
          <p:cNvPr id="7" name="오각형[P] 5">
            <a:extLst>
              <a:ext uri="{FF2B5EF4-FFF2-40B4-BE49-F238E27FC236}">
                <a16:creationId xmlns:a16="http://schemas.microsoft.com/office/drawing/2014/main" xmlns="" id="{E01B0F6E-C5DF-3D4A-BBCA-07591A5D5CA9}"/>
              </a:ext>
            </a:extLst>
          </p:cNvPr>
          <p:cNvSpPr/>
          <p:nvPr/>
        </p:nvSpPr>
        <p:spPr>
          <a:xfrm>
            <a:off x="2000467" y="2937254"/>
            <a:ext cx="856649" cy="464968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100" b="1" dirty="0"/>
              <a:t>핵심</a:t>
            </a:r>
            <a:endParaRPr kumimoji="1" lang="en-US" altLang="ko-KR" sz="1100" b="1" dirty="0"/>
          </a:p>
          <a:p>
            <a:pPr algn="ctr"/>
            <a:r>
              <a:rPr kumimoji="1" lang="ko-KR" altLang="en-US" sz="1100" b="1" dirty="0"/>
              <a:t>역량</a:t>
            </a:r>
          </a:p>
        </p:txBody>
      </p:sp>
      <p:sp>
        <p:nvSpPr>
          <p:cNvPr id="8" name="오각형[P] 6">
            <a:extLst>
              <a:ext uri="{FF2B5EF4-FFF2-40B4-BE49-F238E27FC236}">
                <a16:creationId xmlns:a16="http://schemas.microsoft.com/office/drawing/2014/main" xmlns="" id="{A23AB8BD-6A1D-9B40-9A6D-FB3F85E76DD0}"/>
              </a:ext>
            </a:extLst>
          </p:cNvPr>
          <p:cNvSpPr/>
          <p:nvPr/>
        </p:nvSpPr>
        <p:spPr>
          <a:xfrm>
            <a:off x="2000467" y="4638672"/>
            <a:ext cx="856649" cy="1058894"/>
          </a:xfrm>
          <a:prstGeom prst="homePlate">
            <a:avLst>
              <a:gd name="adj" fmla="val 247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300" b="1" dirty="0"/>
              <a:t>지원</a:t>
            </a:r>
            <a:endParaRPr kumimoji="1" lang="en-US" altLang="ko-KR" sz="1300" b="1" dirty="0"/>
          </a:p>
          <a:p>
            <a:pPr algn="ctr"/>
            <a:endParaRPr kumimoji="1" lang="en-US" altLang="ko-KR" sz="300" b="1" dirty="0"/>
          </a:p>
          <a:p>
            <a:pPr algn="ctr"/>
            <a:r>
              <a:rPr kumimoji="1" lang="ko-KR" altLang="en-US" sz="1300" b="1" dirty="0"/>
              <a:t>인프라</a:t>
            </a:r>
          </a:p>
        </p:txBody>
      </p:sp>
      <p:sp>
        <p:nvSpPr>
          <p:cNvPr id="9" name="오각형[P] 7">
            <a:extLst>
              <a:ext uri="{FF2B5EF4-FFF2-40B4-BE49-F238E27FC236}">
                <a16:creationId xmlns:a16="http://schemas.microsoft.com/office/drawing/2014/main" xmlns="" id="{EF3E8CCE-910C-CE40-BAA5-F38F349A4FA1}"/>
              </a:ext>
            </a:extLst>
          </p:cNvPr>
          <p:cNvSpPr/>
          <p:nvPr/>
        </p:nvSpPr>
        <p:spPr>
          <a:xfrm>
            <a:off x="2000467" y="3561560"/>
            <a:ext cx="856649" cy="889279"/>
          </a:xfrm>
          <a:prstGeom prst="homePlate">
            <a:avLst>
              <a:gd name="adj" fmla="val 3701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300" b="1" dirty="0"/>
              <a:t>3</a:t>
            </a:r>
            <a:r>
              <a:rPr kumimoji="1" lang="ko-KR" altLang="en-US" sz="1300" b="1" dirty="0"/>
              <a:t>대</a:t>
            </a:r>
            <a:endParaRPr kumimoji="1" lang="en-US" altLang="ko-KR" sz="1300" b="1" dirty="0"/>
          </a:p>
          <a:p>
            <a:pPr algn="ctr"/>
            <a:endParaRPr kumimoji="1" lang="en-US" altLang="ko-KR" sz="300" b="1" dirty="0"/>
          </a:p>
          <a:p>
            <a:pPr algn="ctr"/>
            <a:r>
              <a:rPr kumimoji="1" lang="ko-KR" altLang="en-US" sz="1300" b="1" dirty="0"/>
              <a:t>핵심</a:t>
            </a:r>
            <a:endParaRPr kumimoji="1" lang="en-US" altLang="ko-KR" sz="1300" b="1" dirty="0"/>
          </a:p>
          <a:p>
            <a:pPr algn="ctr"/>
            <a:endParaRPr kumimoji="1" lang="en-US" altLang="ko-KR" sz="300" b="1" dirty="0"/>
          </a:p>
          <a:p>
            <a:pPr algn="ctr"/>
            <a:r>
              <a:rPr kumimoji="1" lang="ko-KR" altLang="en-US" sz="1300" b="1" dirty="0"/>
              <a:t>서비스</a:t>
            </a:r>
            <a:endParaRPr kumimoji="1" lang="en-US" altLang="ko-KR" sz="1300" b="1" dirty="0"/>
          </a:p>
        </p:txBody>
      </p:sp>
      <p:sp>
        <p:nvSpPr>
          <p:cNvPr id="10" name="삼각형 8">
            <a:extLst>
              <a:ext uri="{FF2B5EF4-FFF2-40B4-BE49-F238E27FC236}">
                <a16:creationId xmlns:a16="http://schemas.microsoft.com/office/drawing/2014/main" xmlns="" id="{3130C9C0-6992-C043-9E58-F4000530B90A}"/>
              </a:ext>
            </a:extLst>
          </p:cNvPr>
          <p:cNvSpPr/>
          <p:nvPr/>
        </p:nvSpPr>
        <p:spPr>
          <a:xfrm>
            <a:off x="2945580" y="2062801"/>
            <a:ext cx="5686692" cy="714581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b="1" dirty="0"/>
              <a:t>The Data Company </a:t>
            </a:r>
          </a:p>
          <a:p>
            <a:pPr algn="ctr"/>
            <a:r>
              <a:rPr kumimoji="1" lang="en-US" altLang="ko-KR" b="1" dirty="0"/>
              <a:t>for Good Shopping</a:t>
            </a:r>
          </a:p>
          <a:p>
            <a:pPr algn="ctr"/>
            <a:r>
              <a:rPr kumimoji="1" lang="en-US" altLang="ko-KR" b="1" dirty="0"/>
              <a:t> </a:t>
            </a:r>
            <a:endParaRPr kumimoji="1" lang="ko-KR" altLang="en-US" b="1" dirty="0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66C411BC-F945-E040-9E0E-4FE1188A0D9C}"/>
              </a:ext>
            </a:extLst>
          </p:cNvPr>
          <p:cNvSpPr/>
          <p:nvPr/>
        </p:nvSpPr>
        <p:spPr>
          <a:xfrm>
            <a:off x="2945580" y="2940897"/>
            <a:ext cx="1107326" cy="4634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100" b="1" dirty="0"/>
              <a:t>빅데이터 분석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5CF371F5-4F4D-5B4E-9F8E-ECA54BDAC3D6}"/>
              </a:ext>
            </a:extLst>
          </p:cNvPr>
          <p:cNvSpPr/>
          <p:nvPr/>
        </p:nvSpPr>
        <p:spPr>
          <a:xfrm>
            <a:off x="4091406" y="2938301"/>
            <a:ext cx="1096861" cy="463921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100" b="1" dirty="0"/>
              <a:t>소셜 </a:t>
            </a:r>
            <a:r>
              <a:rPr kumimoji="1" lang="ko-KR" altLang="en-US" sz="1100" b="1" dirty="0" err="1"/>
              <a:t>큐레이팅</a:t>
            </a:r>
            <a:r>
              <a:rPr kumimoji="1" lang="ko-KR" altLang="en-US" sz="1100" b="1" dirty="0"/>
              <a:t> 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D1A06865-F7A1-B64B-8243-3E18F996944D}"/>
              </a:ext>
            </a:extLst>
          </p:cNvPr>
          <p:cNvSpPr/>
          <p:nvPr/>
        </p:nvSpPr>
        <p:spPr>
          <a:xfrm>
            <a:off x="5236392" y="2937254"/>
            <a:ext cx="1106906" cy="46496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100" b="1" dirty="0" err="1"/>
              <a:t>머천</a:t>
            </a:r>
            <a:r>
              <a:rPr kumimoji="1" lang="ko-KR" altLang="en-US" sz="1100" b="1" dirty="0"/>
              <a:t> </a:t>
            </a:r>
            <a:r>
              <a:rPr kumimoji="1" lang="ko-KR" altLang="en-US" sz="1100" b="1" dirty="0" err="1"/>
              <a:t>다이징</a:t>
            </a:r>
            <a:endParaRPr kumimoji="1" lang="ko-KR" altLang="en-US" sz="1100" b="1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7B4DE444-916B-BA46-9AB4-F420C297B3F5}"/>
              </a:ext>
            </a:extLst>
          </p:cNvPr>
          <p:cNvSpPr/>
          <p:nvPr/>
        </p:nvSpPr>
        <p:spPr>
          <a:xfrm>
            <a:off x="6390006" y="2937254"/>
            <a:ext cx="1130957" cy="46496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dirty="0"/>
              <a:t>User Interface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A7F718A3-5398-6E45-81CE-D8728C6D3BE1}"/>
              </a:ext>
            </a:extLst>
          </p:cNvPr>
          <p:cNvSpPr/>
          <p:nvPr/>
        </p:nvSpPr>
        <p:spPr>
          <a:xfrm>
            <a:off x="7577295" y="2942218"/>
            <a:ext cx="1054977" cy="46562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dirty="0"/>
              <a:t>Credibility 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8D6538B1-D7A3-5D4E-B980-0B8C28DA99E9}"/>
              </a:ext>
            </a:extLst>
          </p:cNvPr>
          <p:cNvSpPr/>
          <p:nvPr/>
        </p:nvSpPr>
        <p:spPr>
          <a:xfrm>
            <a:off x="2945580" y="3568619"/>
            <a:ext cx="1847472" cy="89390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u="sng" dirty="0">
                <a:solidFill>
                  <a:schemeClr val="bg1"/>
                </a:solidFill>
              </a:rPr>
              <a:t>“Collect &amp; Link”</a:t>
            </a:r>
          </a:p>
          <a:p>
            <a:pPr algn="ctr"/>
            <a:endParaRPr kumimoji="1" lang="en-US" altLang="ko-KR" sz="1200" dirty="0"/>
          </a:p>
          <a:p>
            <a:pPr algn="ctr"/>
            <a:r>
              <a:rPr kumimoji="1" lang="ko-KR" altLang="en-US" sz="1100" b="1" dirty="0" err="1">
                <a:solidFill>
                  <a:schemeClr val="tx1"/>
                </a:solidFill>
              </a:rPr>
              <a:t>쇼핑몰별</a:t>
            </a:r>
            <a:r>
              <a:rPr kumimoji="1" lang="en-US" altLang="ko-KR" sz="1100" b="1" dirty="0">
                <a:solidFill>
                  <a:schemeClr val="tx1"/>
                </a:solidFill>
              </a:rPr>
              <a:t>/ </a:t>
            </a:r>
            <a:r>
              <a:rPr kumimoji="1" lang="ko-KR" altLang="en-US" sz="1100" b="1" dirty="0" err="1">
                <a:solidFill>
                  <a:schemeClr val="tx1"/>
                </a:solidFill>
              </a:rPr>
              <a:t>카테고리별</a:t>
            </a:r>
            <a:endParaRPr kumimoji="1" lang="en-US" altLang="ko-KR" sz="1100" b="1" dirty="0">
              <a:solidFill>
                <a:schemeClr val="tx1"/>
              </a:solidFill>
            </a:endParaRPr>
          </a:p>
          <a:p>
            <a:pPr algn="ctr"/>
            <a:endParaRPr kumimoji="1" lang="en-US" altLang="ko-KR" sz="300" b="1" dirty="0">
              <a:solidFill>
                <a:schemeClr val="tx1"/>
              </a:solidFill>
            </a:endParaRPr>
          </a:p>
          <a:p>
            <a:pPr algn="ctr"/>
            <a:r>
              <a:rPr kumimoji="1" lang="ko-KR" altLang="en-US" sz="1100" b="1" dirty="0">
                <a:solidFill>
                  <a:schemeClr val="tx1"/>
                </a:solidFill>
              </a:rPr>
              <a:t>정렬 기능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D54FD0A8-F419-2E42-AE75-08E8E0846037}"/>
              </a:ext>
            </a:extLst>
          </p:cNvPr>
          <p:cNvSpPr/>
          <p:nvPr/>
        </p:nvSpPr>
        <p:spPr>
          <a:xfrm>
            <a:off x="4871891" y="3566184"/>
            <a:ext cx="1844275" cy="9060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u="sng" dirty="0">
                <a:solidFill>
                  <a:schemeClr val="bg1"/>
                </a:solidFill>
              </a:rPr>
              <a:t>“Customized Solution”</a:t>
            </a:r>
          </a:p>
          <a:p>
            <a:pPr algn="ctr"/>
            <a:endParaRPr kumimoji="1" lang="en-US" altLang="ko-KR" sz="1200" b="1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  <a:p>
            <a:pPr algn="ctr"/>
            <a:r>
              <a:rPr kumimoji="1" lang="ko-KR" altLang="en-US" sz="1100" b="1" dirty="0">
                <a:solidFill>
                  <a:schemeClr val="tx1"/>
                </a:solidFill>
              </a:rPr>
              <a:t>빅데이터 분석 기반 </a:t>
            </a:r>
            <a:endParaRPr kumimoji="1" lang="en-US" altLang="ko-KR" sz="1100" b="1" dirty="0">
              <a:solidFill>
                <a:schemeClr val="tx1"/>
              </a:solidFill>
            </a:endParaRPr>
          </a:p>
          <a:p>
            <a:pPr algn="ctr"/>
            <a:endParaRPr kumimoji="1" lang="en-US" altLang="ko-KR" sz="300" b="1" dirty="0">
              <a:solidFill>
                <a:schemeClr val="tx1"/>
              </a:solidFill>
            </a:endParaRPr>
          </a:p>
          <a:p>
            <a:pPr algn="ctr"/>
            <a:r>
              <a:rPr kumimoji="1" lang="ko-KR" altLang="en-US" sz="1100" b="1" dirty="0">
                <a:solidFill>
                  <a:schemeClr val="tx1"/>
                </a:solidFill>
              </a:rPr>
              <a:t>맞춤형 추천 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C79B1D23-429E-A441-A546-815389356B88}"/>
              </a:ext>
            </a:extLst>
          </p:cNvPr>
          <p:cNvSpPr/>
          <p:nvPr/>
        </p:nvSpPr>
        <p:spPr>
          <a:xfrm>
            <a:off x="6795687" y="3575053"/>
            <a:ext cx="1836586" cy="9060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ko-KR" sz="1200" b="1" u="sng" dirty="0">
                <a:solidFill>
                  <a:schemeClr val="bg1"/>
                </a:solidFill>
              </a:rPr>
              <a:t>“Story-Selling”</a:t>
            </a:r>
          </a:p>
          <a:p>
            <a:pPr algn="ctr"/>
            <a:endParaRPr kumimoji="1" lang="en-US" altLang="ko-KR" sz="1200" dirty="0"/>
          </a:p>
          <a:p>
            <a:pPr algn="ctr"/>
            <a:r>
              <a:rPr kumimoji="1" lang="ko-KR" altLang="en-US" sz="1100" b="1" dirty="0">
                <a:solidFill>
                  <a:schemeClr val="tx1"/>
                </a:solidFill>
              </a:rPr>
              <a:t>소셜 </a:t>
            </a:r>
            <a:r>
              <a:rPr kumimoji="1" lang="ko-KR" altLang="en-US" sz="1100" b="1" dirty="0" err="1">
                <a:solidFill>
                  <a:schemeClr val="tx1"/>
                </a:solidFill>
              </a:rPr>
              <a:t>큐레이션</a:t>
            </a:r>
            <a:r>
              <a:rPr kumimoji="1" lang="ko-KR" altLang="en-US" sz="1100" b="1" dirty="0">
                <a:solidFill>
                  <a:schemeClr val="tx1"/>
                </a:solidFill>
              </a:rPr>
              <a:t> 기반</a:t>
            </a:r>
            <a:endParaRPr kumimoji="1" lang="en-US" altLang="ko-KR" sz="1100" b="1" dirty="0">
              <a:solidFill>
                <a:schemeClr val="tx1"/>
              </a:solidFill>
            </a:endParaRPr>
          </a:p>
          <a:p>
            <a:pPr algn="ctr"/>
            <a:endParaRPr kumimoji="1" lang="en-US" altLang="ko-KR" sz="300" b="1" dirty="0">
              <a:solidFill>
                <a:schemeClr val="tx1"/>
              </a:solidFill>
            </a:endParaRPr>
          </a:p>
          <a:p>
            <a:pPr algn="ctr"/>
            <a:r>
              <a:rPr kumimoji="1" lang="ko-KR" altLang="en-US" sz="1100" b="1" dirty="0">
                <a:solidFill>
                  <a:schemeClr val="tx1"/>
                </a:solidFill>
              </a:rPr>
              <a:t>스토리 </a:t>
            </a:r>
            <a:r>
              <a:rPr kumimoji="1" lang="ko-KR" altLang="en-US" sz="1100" b="1" dirty="0" err="1">
                <a:solidFill>
                  <a:schemeClr val="tx1"/>
                </a:solidFill>
              </a:rPr>
              <a:t>셀링</a:t>
            </a:r>
            <a:endParaRPr kumimoji="1"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E1241D72-3B8F-E84D-B5AA-B9E530CE0332}"/>
              </a:ext>
            </a:extLst>
          </p:cNvPr>
          <p:cNvSpPr/>
          <p:nvPr/>
        </p:nvSpPr>
        <p:spPr>
          <a:xfrm>
            <a:off x="2945582" y="4638672"/>
            <a:ext cx="5686691" cy="3121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100" i="1" dirty="0">
                <a:solidFill>
                  <a:schemeClr val="tx1"/>
                </a:solidFill>
              </a:rPr>
              <a:t>쉬운 </a:t>
            </a:r>
            <a:r>
              <a:rPr kumimoji="1" lang="en-US" altLang="ko-KR" sz="1100" i="1" dirty="0">
                <a:solidFill>
                  <a:schemeClr val="tx1"/>
                </a:solidFill>
              </a:rPr>
              <a:t>User Interface </a:t>
            </a:r>
            <a:r>
              <a:rPr kumimoji="1" lang="ko-KR" altLang="en-US" sz="1100" i="1" dirty="0">
                <a:solidFill>
                  <a:schemeClr val="tx1"/>
                </a:solidFill>
              </a:rPr>
              <a:t>및 편의 기능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A6C6461E-DCDF-B04E-9677-80A6247D998C}"/>
              </a:ext>
            </a:extLst>
          </p:cNvPr>
          <p:cNvSpPr/>
          <p:nvPr/>
        </p:nvSpPr>
        <p:spPr>
          <a:xfrm>
            <a:off x="2945580" y="5017369"/>
            <a:ext cx="5686693" cy="3037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100" i="1" dirty="0">
                <a:solidFill>
                  <a:schemeClr val="tx1"/>
                </a:solidFill>
              </a:rPr>
              <a:t>데이터 축적 및 빅데이터 분석 알고리즘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37CDEEAC-9EFE-B240-B8AE-475DC9FAA37B}"/>
              </a:ext>
            </a:extLst>
          </p:cNvPr>
          <p:cNvSpPr/>
          <p:nvPr/>
        </p:nvSpPr>
        <p:spPr>
          <a:xfrm>
            <a:off x="2945580" y="5385392"/>
            <a:ext cx="5686693" cy="3121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ko-KR" altLang="en-US" sz="1100" i="1" dirty="0">
                <a:solidFill>
                  <a:schemeClr val="tx1"/>
                </a:solidFill>
              </a:rPr>
              <a:t>입점 </a:t>
            </a:r>
            <a:r>
              <a:rPr kumimoji="1" lang="en-US" altLang="ko-KR" sz="1100" i="1" dirty="0">
                <a:solidFill>
                  <a:schemeClr val="tx1"/>
                </a:solidFill>
              </a:rPr>
              <a:t>Selection/ </a:t>
            </a:r>
            <a:r>
              <a:rPr kumimoji="1" lang="ko-KR" altLang="en-US" sz="1100" i="1" dirty="0">
                <a:solidFill>
                  <a:schemeClr val="tx1"/>
                </a:solidFill>
              </a:rPr>
              <a:t>품질 평가 시스템 </a:t>
            </a:r>
          </a:p>
        </p:txBody>
      </p:sp>
      <p:sp>
        <p:nvSpPr>
          <p:cNvPr id="22" name="NumberBall">
            <a:extLst>
              <a:ext uri="{FF2B5EF4-FFF2-40B4-BE49-F238E27FC236}">
                <a16:creationId xmlns:a16="http://schemas.microsoft.com/office/drawing/2014/main" xmlns="" id="{FDEED160-4B27-3E45-BC2B-037AB05C4C70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27882" y="3500537"/>
            <a:ext cx="229660" cy="223615"/>
          </a:xfrm>
          <a:prstGeom prst="ellipse">
            <a:avLst/>
          </a:prstGeom>
          <a:solidFill>
            <a:srgbClr val="DC6E00"/>
          </a:solidFill>
          <a:ln w="9525">
            <a:solidFill>
              <a:srgbClr val="DC6E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r>
              <a:rPr lang="en-US" sz="1300" b="1" dirty="0">
                <a:solidFill>
                  <a:schemeClr val="bg1"/>
                </a:solidFill>
                <a:latin typeface="Arial Unicode MS" panose="020B0604020202020204" pitchFamily="50" charset="-127"/>
                <a:ea typeface="Noto Sans CJK KR Bold"/>
                <a:cs typeface="Arial Unicode MS" panose="020B0604020202020204" pitchFamily="50" charset="-127"/>
              </a:rPr>
              <a:t>2</a:t>
            </a:r>
          </a:p>
        </p:txBody>
      </p:sp>
      <p:sp>
        <p:nvSpPr>
          <p:cNvPr id="23" name="NumberBall">
            <a:extLst>
              <a:ext uri="{FF2B5EF4-FFF2-40B4-BE49-F238E27FC236}">
                <a16:creationId xmlns:a16="http://schemas.microsoft.com/office/drawing/2014/main" xmlns="" id="{BA47468D-890E-E24A-9417-F8259B89D9AB}"/>
              </a:ext>
            </a:extLst>
          </p:cNvPr>
          <p:cNvSpPr>
            <a:spLocks noChangeArrowheads="1"/>
          </p:cNvSpPr>
          <p:nvPr/>
        </p:nvSpPr>
        <p:spPr bwMode="gray">
          <a:xfrm>
            <a:off x="2893701" y="3500537"/>
            <a:ext cx="229660" cy="223615"/>
          </a:xfrm>
          <a:prstGeom prst="ellipse">
            <a:avLst/>
          </a:prstGeom>
          <a:solidFill>
            <a:srgbClr val="DC6E00"/>
          </a:solidFill>
          <a:ln w="9525">
            <a:solidFill>
              <a:srgbClr val="DC6E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r>
              <a:rPr lang="en-US" sz="1300" b="1" dirty="0">
                <a:solidFill>
                  <a:schemeClr val="bg1"/>
                </a:solidFill>
                <a:latin typeface="Arial Unicode MS" panose="020B0604020202020204" pitchFamily="50" charset="-127"/>
                <a:ea typeface="Noto Sans CJK KR Bold"/>
                <a:cs typeface="Arial Unicode MS" panose="020B0604020202020204" pitchFamily="50" charset="-127"/>
              </a:rPr>
              <a:t>1</a:t>
            </a:r>
          </a:p>
        </p:txBody>
      </p:sp>
      <p:sp>
        <p:nvSpPr>
          <p:cNvPr id="24" name="NumberBall">
            <a:extLst>
              <a:ext uri="{FF2B5EF4-FFF2-40B4-BE49-F238E27FC236}">
                <a16:creationId xmlns:a16="http://schemas.microsoft.com/office/drawing/2014/main" xmlns="" id="{85002BE3-E9E8-5040-9420-D2992C8EE6DD}"/>
              </a:ext>
            </a:extLst>
          </p:cNvPr>
          <p:cNvSpPr>
            <a:spLocks noChangeArrowheads="1"/>
          </p:cNvSpPr>
          <p:nvPr/>
        </p:nvSpPr>
        <p:spPr bwMode="gray">
          <a:xfrm>
            <a:off x="6760175" y="3500537"/>
            <a:ext cx="229660" cy="223615"/>
          </a:xfrm>
          <a:prstGeom prst="ellipse">
            <a:avLst/>
          </a:prstGeom>
          <a:solidFill>
            <a:srgbClr val="DC6E00"/>
          </a:solidFill>
          <a:ln w="9525">
            <a:solidFill>
              <a:srgbClr val="DC6E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r>
              <a:rPr lang="en-US" sz="1300" b="1" dirty="0">
                <a:solidFill>
                  <a:schemeClr val="bg1"/>
                </a:solidFill>
                <a:latin typeface="Arial Unicode MS" panose="020B0604020202020204" pitchFamily="50" charset="-127"/>
                <a:ea typeface="Noto Sans CJK KR Bold"/>
                <a:cs typeface="Arial Unicode MS" panose="020B0604020202020204" pitchFamily="50" charset="-127"/>
              </a:rPr>
              <a:t>3</a:t>
            </a:r>
          </a:p>
        </p:txBody>
      </p:sp>
      <p:sp>
        <p:nvSpPr>
          <p:cNvPr id="25" name="타원형 설명선 24"/>
          <p:cNvSpPr/>
          <p:nvPr/>
        </p:nvSpPr>
        <p:spPr>
          <a:xfrm>
            <a:off x="6390006" y="952011"/>
            <a:ext cx="2969443" cy="2772141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“</a:t>
            </a:r>
            <a:r>
              <a:rPr lang="en-US" altLang="ko-KR" dirty="0" smtClean="0">
                <a:solidFill>
                  <a:srgbClr val="FF0000"/>
                </a:solidFill>
              </a:rPr>
              <a:t>Example”</a:t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자유롭게</a:t>
            </a:r>
            <a:r>
              <a:rPr lang="en-US" altLang="ko-KR" dirty="0" smtClean="0">
                <a:solidFill>
                  <a:srgbClr val="FF0000"/>
                </a:solidFill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기술 하되 가능하면 시각적 효과 도출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여러 페이지에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걸쳐 설명해도 무방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6788" y="6393246"/>
            <a:ext cx="2828789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6820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990600" y="29128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4. </a:t>
            </a: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아이디어 실용성 및 경제성 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</a:endParaRPr>
          </a:p>
        </p:txBody>
      </p:sp>
      <p:sp>
        <p:nvSpPr>
          <p:cNvPr id="5" name="타원형 설명선 4"/>
          <p:cNvSpPr/>
          <p:nvPr/>
        </p:nvSpPr>
        <p:spPr>
          <a:xfrm>
            <a:off x="7049882" y="1616845"/>
            <a:ext cx="2969443" cy="2772141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실용성 및 경제성을 알기 쉽도록 설명하면 됩니다</a:t>
            </a:r>
            <a:r>
              <a:rPr lang="en-US" altLang="ko-KR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654" y="1997696"/>
            <a:ext cx="4692905" cy="239128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5069" y="6308406"/>
            <a:ext cx="2828789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55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837014" y="147418"/>
            <a:ext cx="10515600" cy="2593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5. </a:t>
            </a: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시장 분석 </a:t>
            </a:r>
            <a:r>
              <a:rPr lang="en-US" altLang="ko-K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(</a:t>
            </a:r>
            <a:r>
              <a:rPr lang="ko-KR" altLang="en-US" sz="32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타깃고객</a:t>
            </a:r>
            <a:r>
              <a:rPr lang="en-US" altLang="ko-K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) </a:t>
            </a:r>
            <a:r>
              <a:rPr lang="ko-KR" altLang="en-US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및 경쟁우위 요소</a:t>
            </a:r>
            <a:r>
              <a:rPr lang="en-US" altLang="ko-K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/>
            </a:r>
            <a:br>
              <a:rPr lang="en-US" altLang="ko-K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</a:br>
            <a:r>
              <a:rPr lang="en-US" altLang="ko-KR" sz="2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+mj-ea"/>
              </a:rPr>
              <a:t>    </a:t>
            </a:r>
            <a:endParaRPr lang="en-US" sz="3200" b="1" dirty="0">
              <a:solidFill>
                <a:schemeClr val="accent5">
                  <a:lumMod val="7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+mj-ea"/>
            </a:endParaRPr>
          </a:p>
        </p:txBody>
      </p:sp>
      <p:graphicFrame>
        <p:nvGraphicFramePr>
          <p:cNvPr id="10" name="차트 9">
            <a:extLst>
              <a:ext uri="{FF2B5EF4-FFF2-40B4-BE49-F238E27FC236}">
                <a16:creationId xmlns:a16="http://schemas.microsoft.com/office/drawing/2014/main" xmlns="" id="{5D685879-E454-4740-846B-AE0FC9CF86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242098"/>
              </p:ext>
            </p:extLst>
          </p:nvPr>
        </p:nvGraphicFramePr>
        <p:xfrm>
          <a:off x="468486" y="3395472"/>
          <a:ext cx="3342564" cy="3444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모서리가 둥근 직사각형 10">
            <a:extLst>
              <a:ext uri="{FF2B5EF4-FFF2-40B4-BE49-F238E27FC236}">
                <a16:creationId xmlns:a16="http://schemas.microsoft.com/office/drawing/2014/main" xmlns="" id="{BEB81EBE-6B38-B44C-8DEC-21016B092DD6}"/>
              </a:ext>
            </a:extLst>
          </p:cNvPr>
          <p:cNvSpPr/>
          <p:nvPr/>
        </p:nvSpPr>
        <p:spPr>
          <a:xfrm>
            <a:off x="4562431" y="4523977"/>
            <a:ext cx="742752" cy="1358287"/>
          </a:xfrm>
          <a:prstGeom prst="roundRect">
            <a:avLst>
              <a:gd name="adj" fmla="val 11457"/>
            </a:avLst>
          </a:prstGeom>
          <a:solidFill>
            <a:schemeClr val="accent5">
              <a:lumMod val="75000"/>
            </a:schemeClr>
          </a:solidFill>
          <a:ln w="158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73D45CC2-1D32-9E40-94B8-DDD72F27A2EA}"/>
              </a:ext>
            </a:extLst>
          </p:cNvPr>
          <p:cNvSpPr/>
          <p:nvPr/>
        </p:nvSpPr>
        <p:spPr>
          <a:xfrm>
            <a:off x="8566967" y="3271698"/>
            <a:ext cx="468000" cy="190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9D17760C-24F8-1549-9015-AE11CEB49997}"/>
              </a:ext>
            </a:extLst>
          </p:cNvPr>
          <p:cNvSpPr/>
          <p:nvPr/>
        </p:nvSpPr>
        <p:spPr>
          <a:xfrm>
            <a:off x="8567216" y="3259316"/>
            <a:ext cx="468000" cy="99359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F33AC32-92C5-8849-866C-27931F1A852F}"/>
              </a:ext>
            </a:extLst>
          </p:cNvPr>
          <p:cNvSpPr txBox="1"/>
          <p:nvPr/>
        </p:nvSpPr>
        <p:spPr>
          <a:xfrm>
            <a:off x="8422746" y="3395472"/>
            <a:ext cx="761762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ko-KR" altLang="en-US" sz="800" b="1" dirty="0">
                <a:solidFill>
                  <a:schemeClr val="bg1"/>
                </a:solidFill>
              </a:rPr>
              <a:t>모바일</a:t>
            </a:r>
            <a:endParaRPr kumimoji="1" lang="en-US" altLang="ko-KR" sz="800" b="1" dirty="0">
              <a:solidFill>
                <a:schemeClr val="bg1"/>
              </a:solidFill>
            </a:endParaRPr>
          </a:p>
          <a:p>
            <a:pPr algn="ctr"/>
            <a:r>
              <a:rPr kumimoji="1" lang="ko-KR" altLang="en-US" sz="800" b="1" dirty="0">
                <a:solidFill>
                  <a:schemeClr val="bg1"/>
                </a:solidFill>
              </a:rPr>
              <a:t>쇼핑 </a:t>
            </a:r>
            <a:endParaRPr kumimoji="1" lang="en-US" altLang="ko-KR" sz="800" b="1" dirty="0">
              <a:solidFill>
                <a:schemeClr val="bg1"/>
              </a:solidFill>
            </a:endParaRPr>
          </a:p>
          <a:p>
            <a:pPr algn="ctr"/>
            <a:r>
              <a:rPr kumimoji="1" lang="ko-KR" altLang="en-US" sz="800" b="1" dirty="0">
                <a:solidFill>
                  <a:schemeClr val="bg1"/>
                </a:solidFill>
              </a:rPr>
              <a:t>이용률</a:t>
            </a:r>
            <a:endParaRPr kumimoji="1" lang="en-US" altLang="ko-KR" sz="800" b="1" dirty="0">
              <a:solidFill>
                <a:schemeClr val="bg1"/>
              </a:solidFill>
            </a:endParaRPr>
          </a:p>
          <a:p>
            <a:pPr algn="ctr"/>
            <a:endParaRPr kumimoji="1" lang="en-US" altLang="ko-KR" sz="900" b="1" dirty="0">
              <a:solidFill>
                <a:schemeClr val="bg1"/>
              </a:solidFill>
            </a:endParaRPr>
          </a:p>
          <a:p>
            <a:pPr algn="ctr"/>
            <a:r>
              <a:rPr kumimoji="1" lang="en-US" altLang="ko-KR" b="1" dirty="0">
                <a:solidFill>
                  <a:schemeClr val="bg1"/>
                </a:solidFill>
              </a:rPr>
              <a:t>52%</a:t>
            </a:r>
            <a:endParaRPr kumimoji="1"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976DFEC4-05D9-914D-AD34-CE3B1DE2F709}"/>
              </a:ext>
            </a:extLst>
          </p:cNvPr>
          <p:cNvSpPr/>
          <p:nvPr/>
        </p:nvSpPr>
        <p:spPr>
          <a:xfrm>
            <a:off x="9283983" y="3249675"/>
            <a:ext cx="468000" cy="190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1911CE97-F5E5-0D4C-952D-E23DD7B01293}"/>
              </a:ext>
            </a:extLst>
          </p:cNvPr>
          <p:cNvSpPr/>
          <p:nvPr/>
        </p:nvSpPr>
        <p:spPr>
          <a:xfrm>
            <a:off x="9283983" y="3258572"/>
            <a:ext cx="468000" cy="1335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C56C5D73-F126-7140-B5C1-A70ADFC8A2AB}"/>
              </a:ext>
            </a:extLst>
          </p:cNvPr>
          <p:cNvSpPr txBox="1"/>
          <p:nvPr/>
        </p:nvSpPr>
        <p:spPr>
          <a:xfrm>
            <a:off x="9187979" y="3369282"/>
            <a:ext cx="679178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ko-KR" altLang="en-US" sz="800" b="1" dirty="0" err="1">
                <a:solidFill>
                  <a:schemeClr val="bg1"/>
                </a:solidFill>
              </a:rPr>
              <a:t>착한소비</a:t>
            </a:r>
            <a:r>
              <a:rPr kumimoji="1" lang="ko-KR" altLang="en-US" sz="800" b="1" dirty="0">
                <a:solidFill>
                  <a:schemeClr val="bg1"/>
                </a:solidFill>
              </a:rPr>
              <a:t> 의향 비중</a:t>
            </a:r>
            <a:endParaRPr kumimoji="1" lang="en-US" altLang="ko-KR" sz="800" b="1" dirty="0">
              <a:solidFill>
                <a:schemeClr val="bg1"/>
              </a:solidFill>
            </a:endParaRPr>
          </a:p>
          <a:p>
            <a:pPr algn="ctr"/>
            <a:endParaRPr kumimoji="1" lang="en-US" altLang="ko-KR" sz="900" b="1" dirty="0">
              <a:solidFill>
                <a:schemeClr val="bg1"/>
              </a:solidFill>
            </a:endParaRPr>
          </a:p>
          <a:p>
            <a:pPr algn="ctr"/>
            <a:r>
              <a:rPr kumimoji="1" lang="en-US" altLang="ko-KR" b="1" dirty="0">
                <a:solidFill>
                  <a:schemeClr val="bg1"/>
                </a:solidFill>
              </a:rPr>
              <a:t>70%</a:t>
            </a:r>
            <a:endParaRPr kumimoji="1"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992ACC3A-378F-EB43-B93D-5CE6851D7BC7}"/>
              </a:ext>
            </a:extLst>
          </p:cNvPr>
          <p:cNvSpPr/>
          <p:nvPr/>
        </p:nvSpPr>
        <p:spPr>
          <a:xfrm>
            <a:off x="9976860" y="3248520"/>
            <a:ext cx="468000" cy="190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D56471A8-4799-CD4D-BD2B-185E189F47F5}"/>
              </a:ext>
            </a:extLst>
          </p:cNvPr>
          <p:cNvSpPr/>
          <p:nvPr/>
        </p:nvSpPr>
        <p:spPr>
          <a:xfrm>
            <a:off x="9976858" y="3259316"/>
            <a:ext cx="468000" cy="208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41A8E10-D89F-824E-99F8-E72D2B42EA25}"/>
              </a:ext>
            </a:extLst>
          </p:cNvPr>
          <p:cNvSpPr txBox="1"/>
          <p:nvPr/>
        </p:nvSpPr>
        <p:spPr>
          <a:xfrm>
            <a:off x="9935262" y="3221494"/>
            <a:ext cx="572569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b="1" dirty="0">
                <a:solidFill>
                  <a:schemeClr val="bg1"/>
                </a:solidFill>
              </a:rPr>
              <a:t>11%</a:t>
            </a:r>
          </a:p>
          <a:p>
            <a:pPr algn="ctr"/>
            <a:endParaRPr kumimoji="1" lang="en-US" altLang="ko-KR" b="1" dirty="0">
              <a:solidFill>
                <a:schemeClr val="bg1"/>
              </a:solidFill>
            </a:endParaRPr>
          </a:p>
          <a:p>
            <a:pPr algn="ctr"/>
            <a:r>
              <a:rPr kumimoji="1" lang="ko-KR" altLang="en-US" sz="800" b="1" dirty="0" err="1"/>
              <a:t>저스트바이</a:t>
            </a:r>
            <a:r>
              <a:rPr kumimoji="1" lang="ko-KR" altLang="en-US" sz="800" b="1" dirty="0"/>
              <a:t> </a:t>
            </a:r>
            <a:endParaRPr kumimoji="1" lang="en-US" altLang="ko-KR" sz="800" b="1" dirty="0"/>
          </a:p>
          <a:p>
            <a:pPr algn="ctr"/>
            <a:r>
              <a:rPr kumimoji="1" lang="ko-KR" altLang="en-US" sz="800" b="1" dirty="0"/>
              <a:t>의향 </a:t>
            </a:r>
            <a:endParaRPr kumimoji="1" lang="en-US" altLang="ko-KR" sz="800" b="1" dirty="0"/>
          </a:p>
          <a:p>
            <a:pPr algn="ctr"/>
            <a:r>
              <a:rPr kumimoji="1" lang="ko-KR" altLang="en-US" sz="800" b="1" dirty="0"/>
              <a:t>비중</a:t>
            </a:r>
          </a:p>
        </p:txBody>
      </p:sp>
      <p:sp>
        <p:nvSpPr>
          <p:cNvPr id="21" name="이등변 삼각형 18">
            <a:extLst>
              <a:ext uri="{FF2B5EF4-FFF2-40B4-BE49-F238E27FC236}">
                <a16:creationId xmlns:a16="http://schemas.microsoft.com/office/drawing/2014/main" xmlns="" id="{9ABA17C4-35A7-8E4C-B440-F3723F6D48E7}"/>
              </a:ext>
            </a:extLst>
          </p:cNvPr>
          <p:cNvSpPr/>
          <p:nvPr/>
        </p:nvSpPr>
        <p:spPr bwMode="auto">
          <a:xfrm rot="5400000">
            <a:off x="7676818" y="4334414"/>
            <a:ext cx="1202122" cy="321963"/>
          </a:xfrm>
          <a:prstGeom prst="triangle">
            <a:avLst>
              <a:gd name="adj" fmla="val 49695"/>
            </a:avLst>
          </a:prstGeom>
          <a:solidFill>
            <a:schemeClr val="accent1">
              <a:lumMod val="75000"/>
            </a:schemeClr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27000" tIns="54000" rIns="27000" bIns="54000" numCol="1" rtlCol="0" anchor="ctr" anchorCtr="0" compatLnSpc="1">
            <a:prstTxWarp prst="textNoShape">
              <a:avLst/>
            </a:prstTxWarp>
          </a:bodyPr>
          <a:lstStyle/>
          <a:p>
            <a:pPr algn="ctr" eaLnBrk="0" fontAlgn="base" latinLnBrk="0" hangingPunct="0">
              <a:lnSpc>
                <a:spcPct val="130000"/>
              </a:lnSpc>
              <a:spcBef>
                <a:spcPct val="50000"/>
              </a:spcBef>
              <a:spcAft>
                <a:spcPct val="0"/>
              </a:spcAft>
              <a:buClr>
                <a:srgbClr val="006699"/>
              </a:buClr>
            </a:pPr>
            <a:endParaRPr lang="ko-KR" altLang="en-US" sz="900" dirty="0" err="1"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grpSp>
        <p:nvGrpSpPr>
          <p:cNvPr id="22" name="그룹 32">
            <a:extLst>
              <a:ext uri="{FF2B5EF4-FFF2-40B4-BE49-F238E27FC236}">
                <a16:creationId xmlns:a16="http://schemas.microsoft.com/office/drawing/2014/main" xmlns="" id="{D1CCE916-6325-F748-BB39-3DC1C3594564}"/>
              </a:ext>
            </a:extLst>
          </p:cNvPr>
          <p:cNvGrpSpPr/>
          <p:nvPr/>
        </p:nvGrpSpPr>
        <p:grpSpPr>
          <a:xfrm>
            <a:off x="4580526" y="2056541"/>
            <a:ext cx="3372073" cy="261610"/>
            <a:chOff x="227225" y="1570965"/>
            <a:chExt cx="6109230" cy="348813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xmlns="" id="{A5346A8E-904B-5540-8CF3-61BD1D0A9B29}"/>
                </a:ext>
              </a:extLst>
            </p:cNvPr>
            <p:cNvSpPr txBox="1"/>
            <p:nvPr/>
          </p:nvSpPr>
          <p:spPr>
            <a:xfrm>
              <a:off x="227225" y="1570965"/>
              <a:ext cx="6109230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>
                  <a:latin typeface="Arial Unicode MS" panose="020B0604020202020204" pitchFamily="50" charset="-127"/>
                  <a:ea typeface="Noto Sans CJK KR Bold"/>
                  <a:cs typeface="Arial Unicode MS" panose="020B0604020202020204" pitchFamily="50" charset="-127"/>
                </a:rPr>
                <a:t>[</a:t>
              </a:r>
              <a:r>
                <a:rPr lang="ko-KR" altLang="en-US" sz="1100" dirty="0">
                  <a:latin typeface="Arial Unicode MS" panose="020B0604020202020204" pitchFamily="50" charset="-127"/>
                  <a:ea typeface="Noto Sans CJK KR Bold"/>
                  <a:cs typeface="Arial Unicode MS" panose="020B0604020202020204" pitchFamily="50" charset="-127"/>
                </a:rPr>
                <a:t>시장 성장 </a:t>
              </a:r>
              <a:r>
                <a:rPr lang="ko-KR" altLang="en-US" sz="1100" dirty="0" err="1">
                  <a:latin typeface="Arial Unicode MS" panose="020B0604020202020204" pitchFamily="50" charset="-127"/>
                  <a:ea typeface="Noto Sans CJK KR Bold"/>
                  <a:cs typeface="Arial Unicode MS" panose="020B0604020202020204" pitchFamily="50" charset="-127"/>
                </a:rPr>
                <a:t>포텐셜</a:t>
              </a:r>
              <a:r>
                <a:rPr lang="en-US" altLang="ko-KR" sz="1100" dirty="0">
                  <a:latin typeface="Arial Unicode MS" panose="020B0604020202020204" pitchFamily="50" charset="-127"/>
                  <a:ea typeface="Noto Sans CJK KR Bold"/>
                  <a:cs typeface="Arial Unicode MS" panose="020B0604020202020204" pitchFamily="50" charset="-127"/>
                </a:rPr>
                <a:t>]</a:t>
              </a:r>
            </a:p>
          </p:txBody>
        </p:sp>
        <p:cxnSp>
          <p:nvCxnSpPr>
            <p:cNvPr id="24" name="직선 연결선 42">
              <a:extLst>
                <a:ext uri="{FF2B5EF4-FFF2-40B4-BE49-F238E27FC236}">
                  <a16:creationId xmlns:a16="http://schemas.microsoft.com/office/drawing/2014/main" xmlns="" id="{93126DE0-1791-1B40-9922-D58F9DDA6249}"/>
                </a:ext>
              </a:extLst>
            </p:cNvPr>
            <p:cNvCxnSpPr/>
            <p:nvPr/>
          </p:nvCxnSpPr>
          <p:spPr bwMode="auto">
            <a:xfrm>
              <a:off x="273050" y="1885023"/>
              <a:ext cx="5975350" cy="0"/>
            </a:xfrm>
            <a:prstGeom prst="lin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25" name="그룹 87">
            <a:extLst>
              <a:ext uri="{FF2B5EF4-FFF2-40B4-BE49-F238E27FC236}">
                <a16:creationId xmlns:a16="http://schemas.microsoft.com/office/drawing/2014/main" xmlns="" id="{7FA64578-9EAA-1F4F-A87F-65521467EE8C}"/>
              </a:ext>
            </a:extLst>
          </p:cNvPr>
          <p:cNvGrpSpPr/>
          <p:nvPr/>
        </p:nvGrpSpPr>
        <p:grpSpPr>
          <a:xfrm>
            <a:off x="8214588" y="2042906"/>
            <a:ext cx="2909450" cy="261610"/>
            <a:chOff x="227226" y="1570966"/>
            <a:chExt cx="6109229" cy="348813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xmlns="" id="{7E73C123-2545-1344-A6AF-AED5B1AEA6DE}"/>
                </a:ext>
              </a:extLst>
            </p:cNvPr>
            <p:cNvSpPr txBox="1"/>
            <p:nvPr/>
          </p:nvSpPr>
          <p:spPr>
            <a:xfrm>
              <a:off x="227226" y="1570966"/>
              <a:ext cx="6109229" cy="34881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dirty="0">
                  <a:latin typeface="Arial Unicode MS" panose="020B0604020202020204" pitchFamily="50" charset="-127"/>
                  <a:ea typeface="Noto Sans CJK KR Bold"/>
                  <a:cs typeface="Arial Unicode MS" panose="020B0604020202020204" pitchFamily="50" charset="-127"/>
                </a:rPr>
                <a:t>  [Addressable Market]: </a:t>
              </a:r>
              <a:r>
                <a:rPr lang="ko-KR" altLang="en-US" sz="1100" dirty="0">
                  <a:latin typeface="Arial Unicode MS" panose="020B0604020202020204" pitchFamily="50" charset="-127"/>
                  <a:ea typeface="Noto Sans CJK KR Bold"/>
                  <a:cs typeface="Arial Unicode MS" panose="020B0604020202020204" pitchFamily="50" charset="-127"/>
                </a:rPr>
                <a:t>잠재고객 규모 </a:t>
              </a:r>
              <a:endParaRPr lang="en-US" altLang="ko-KR" sz="1100" dirty="0">
                <a:latin typeface="Arial Unicode MS" panose="020B0604020202020204" pitchFamily="50" charset="-127"/>
                <a:ea typeface="Noto Sans CJK KR Bold"/>
                <a:cs typeface="Arial Unicode MS" panose="020B0604020202020204" pitchFamily="50" charset="-127"/>
              </a:endParaRPr>
            </a:p>
          </p:txBody>
        </p:sp>
        <p:cxnSp>
          <p:nvCxnSpPr>
            <p:cNvPr id="27" name="직선 연결선 89">
              <a:extLst>
                <a:ext uri="{FF2B5EF4-FFF2-40B4-BE49-F238E27FC236}">
                  <a16:creationId xmlns:a16="http://schemas.microsoft.com/office/drawing/2014/main" xmlns="" id="{D64D6D05-E1CB-DC4B-A9EE-E3BF0444ED39}"/>
                </a:ext>
              </a:extLst>
            </p:cNvPr>
            <p:cNvCxnSpPr/>
            <p:nvPr/>
          </p:nvCxnSpPr>
          <p:spPr bwMode="auto">
            <a:xfrm>
              <a:off x="273050" y="1885023"/>
              <a:ext cx="5975350" cy="0"/>
            </a:xfrm>
            <a:prstGeom prst="lin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21881CCD-52DD-8445-B27B-B12334C0E896}"/>
              </a:ext>
            </a:extLst>
          </p:cNvPr>
          <p:cNvSpPr/>
          <p:nvPr/>
        </p:nvSpPr>
        <p:spPr>
          <a:xfrm>
            <a:off x="10656038" y="3247537"/>
            <a:ext cx="468000" cy="190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311297AD-1551-8F4F-91FD-9C6C4A58EF57}"/>
              </a:ext>
            </a:extLst>
          </p:cNvPr>
          <p:cNvSpPr txBox="1"/>
          <p:nvPr/>
        </p:nvSpPr>
        <p:spPr>
          <a:xfrm>
            <a:off x="9076825" y="2999505"/>
            <a:ext cx="9126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900" b="1" dirty="0"/>
              <a:t>2,600</a:t>
            </a:r>
            <a:r>
              <a:rPr kumimoji="1" lang="ko-KR" altLang="en-US" sz="900" b="1" dirty="0"/>
              <a:t>만명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3D1F5535-2FB4-5B4A-9A67-4E29631D9BA7}"/>
              </a:ext>
            </a:extLst>
          </p:cNvPr>
          <p:cNvSpPr txBox="1"/>
          <p:nvPr/>
        </p:nvSpPr>
        <p:spPr>
          <a:xfrm>
            <a:off x="9765203" y="3001084"/>
            <a:ext cx="9126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900" b="1" dirty="0"/>
              <a:t>1,820</a:t>
            </a:r>
            <a:r>
              <a:rPr kumimoji="1" lang="ko-KR" altLang="en-US" sz="900" b="1" dirty="0"/>
              <a:t>만명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8BE2E236-256E-FD48-AD4B-1E2F359C49A1}"/>
              </a:ext>
            </a:extLst>
          </p:cNvPr>
          <p:cNvSpPr txBox="1"/>
          <p:nvPr/>
        </p:nvSpPr>
        <p:spPr>
          <a:xfrm>
            <a:off x="8348179" y="2999505"/>
            <a:ext cx="9126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900" b="1" dirty="0"/>
              <a:t>5,000</a:t>
            </a:r>
            <a:r>
              <a:rPr kumimoji="1" lang="ko-KR" altLang="en-US" sz="900" b="1" dirty="0"/>
              <a:t>만명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AAD508BF-D9E8-804B-986F-9B0AB5F1DA0C}"/>
              </a:ext>
            </a:extLst>
          </p:cNvPr>
          <p:cNvSpPr txBox="1"/>
          <p:nvPr/>
        </p:nvSpPr>
        <p:spPr>
          <a:xfrm>
            <a:off x="8344624" y="5214427"/>
            <a:ext cx="9126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ko-KR" altLang="en-US" sz="900" b="1" dirty="0" err="1"/>
              <a:t>전제인구</a:t>
            </a:r>
            <a:endParaRPr kumimoji="1" lang="ko-KR" altLang="en-US" sz="900" b="1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51BCCDFF-EEE8-5F46-8E6B-69E791605C31}"/>
              </a:ext>
            </a:extLst>
          </p:cNvPr>
          <p:cNvSpPr txBox="1"/>
          <p:nvPr/>
        </p:nvSpPr>
        <p:spPr>
          <a:xfrm>
            <a:off x="9073272" y="5155366"/>
            <a:ext cx="912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ko-KR" altLang="en-US" sz="900" b="1" dirty="0"/>
              <a:t>모바일 쇼핑 </a:t>
            </a:r>
            <a:r>
              <a:rPr kumimoji="1" lang="ko-KR" altLang="en-US" sz="900" b="1" dirty="0" err="1"/>
              <a:t>이용인구</a:t>
            </a:r>
            <a:endParaRPr kumimoji="1" lang="ko-KR" altLang="en-US" sz="900" b="1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535FC25-449F-0045-9D91-D1A2A7CAD1AD}"/>
              </a:ext>
            </a:extLst>
          </p:cNvPr>
          <p:cNvSpPr txBox="1"/>
          <p:nvPr/>
        </p:nvSpPr>
        <p:spPr>
          <a:xfrm>
            <a:off x="9752480" y="5153228"/>
            <a:ext cx="912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ko-KR" altLang="en-US" sz="900" b="1" dirty="0" err="1"/>
              <a:t>착한소비</a:t>
            </a:r>
            <a:r>
              <a:rPr kumimoji="1" lang="ko-KR" altLang="en-US" sz="900" b="1" dirty="0"/>
              <a:t> </a:t>
            </a:r>
            <a:endParaRPr kumimoji="1" lang="en-US" altLang="ko-KR" sz="900" b="1" dirty="0"/>
          </a:p>
          <a:p>
            <a:pPr algn="ctr"/>
            <a:r>
              <a:rPr kumimoji="1" lang="ko-KR" altLang="en-US" sz="900" b="1" dirty="0"/>
              <a:t>의향 인구</a:t>
            </a:r>
          </a:p>
        </p:txBody>
      </p:sp>
      <p:cxnSp>
        <p:nvCxnSpPr>
          <p:cNvPr id="35" name="직선 연결선[R] 70">
            <a:extLst>
              <a:ext uri="{FF2B5EF4-FFF2-40B4-BE49-F238E27FC236}">
                <a16:creationId xmlns:a16="http://schemas.microsoft.com/office/drawing/2014/main" xmlns="" id="{0AF8D983-5D6F-1E47-8591-1B4C24050FB4}"/>
              </a:ext>
            </a:extLst>
          </p:cNvPr>
          <p:cNvCxnSpPr>
            <a:cxnSpLocks/>
          </p:cNvCxnSpPr>
          <p:nvPr/>
        </p:nvCxnSpPr>
        <p:spPr>
          <a:xfrm>
            <a:off x="9036369" y="4238243"/>
            <a:ext cx="247117" cy="92989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[R] 72">
            <a:extLst>
              <a:ext uri="{FF2B5EF4-FFF2-40B4-BE49-F238E27FC236}">
                <a16:creationId xmlns:a16="http://schemas.microsoft.com/office/drawing/2014/main" xmlns="" id="{14A26B89-C2FD-B247-9A64-C3E39BDF347F}"/>
              </a:ext>
            </a:extLst>
          </p:cNvPr>
          <p:cNvCxnSpPr>
            <a:cxnSpLocks/>
          </p:cNvCxnSpPr>
          <p:nvPr/>
        </p:nvCxnSpPr>
        <p:spPr>
          <a:xfrm>
            <a:off x="9753633" y="4583028"/>
            <a:ext cx="218918" cy="580148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[R] 74">
            <a:extLst>
              <a:ext uri="{FF2B5EF4-FFF2-40B4-BE49-F238E27FC236}">
                <a16:creationId xmlns:a16="http://schemas.microsoft.com/office/drawing/2014/main" xmlns="" id="{6C73A2FF-E540-ED47-B649-845510504E5A}"/>
              </a:ext>
            </a:extLst>
          </p:cNvPr>
          <p:cNvCxnSpPr>
            <a:cxnSpLocks/>
          </p:cNvCxnSpPr>
          <p:nvPr/>
        </p:nvCxnSpPr>
        <p:spPr>
          <a:xfrm>
            <a:off x="10433696" y="3479987"/>
            <a:ext cx="222342" cy="1679346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[R] 76">
            <a:extLst>
              <a:ext uri="{FF2B5EF4-FFF2-40B4-BE49-F238E27FC236}">
                <a16:creationId xmlns:a16="http://schemas.microsoft.com/office/drawing/2014/main" xmlns="" id="{DD0F5A0A-2F29-FB4B-BB8C-FC21CBA9E59C}"/>
              </a:ext>
            </a:extLst>
          </p:cNvPr>
          <p:cNvCxnSpPr>
            <a:cxnSpLocks/>
          </p:cNvCxnSpPr>
          <p:nvPr/>
        </p:nvCxnSpPr>
        <p:spPr>
          <a:xfrm>
            <a:off x="9036368" y="3271698"/>
            <a:ext cx="245965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[R] 78">
            <a:extLst>
              <a:ext uri="{FF2B5EF4-FFF2-40B4-BE49-F238E27FC236}">
                <a16:creationId xmlns:a16="http://schemas.microsoft.com/office/drawing/2014/main" xmlns="" id="{D98FFC4F-648F-B34C-9422-C8E72434C09F}"/>
              </a:ext>
            </a:extLst>
          </p:cNvPr>
          <p:cNvCxnSpPr>
            <a:cxnSpLocks/>
          </p:cNvCxnSpPr>
          <p:nvPr/>
        </p:nvCxnSpPr>
        <p:spPr>
          <a:xfrm>
            <a:off x="9765203" y="3260652"/>
            <a:ext cx="245965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[R] 79">
            <a:extLst>
              <a:ext uri="{FF2B5EF4-FFF2-40B4-BE49-F238E27FC236}">
                <a16:creationId xmlns:a16="http://schemas.microsoft.com/office/drawing/2014/main" xmlns="" id="{91E15C0B-EB9E-D14E-A707-45F74B55E8BB}"/>
              </a:ext>
            </a:extLst>
          </p:cNvPr>
          <p:cNvCxnSpPr>
            <a:cxnSpLocks/>
          </p:cNvCxnSpPr>
          <p:nvPr/>
        </p:nvCxnSpPr>
        <p:spPr>
          <a:xfrm>
            <a:off x="10410073" y="3262733"/>
            <a:ext cx="245965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>
            <a:extLst>
              <a:ext uri="{FF2B5EF4-FFF2-40B4-BE49-F238E27FC236}">
                <a16:creationId xmlns:a16="http://schemas.microsoft.com/office/drawing/2014/main" xmlns="" id="{CBB4EA1D-FBEE-F34B-9798-1169C9CE5DF1}"/>
              </a:ext>
            </a:extLst>
          </p:cNvPr>
          <p:cNvSpPr/>
          <p:nvPr/>
        </p:nvSpPr>
        <p:spPr>
          <a:xfrm>
            <a:off x="6768858" y="4805187"/>
            <a:ext cx="395794" cy="108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88D5F824-8CD9-854C-A273-78B0756B35A2}"/>
              </a:ext>
            </a:extLst>
          </p:cNvPr>
          <p:cNvSpPr/>
          <p:nvPr/>
        </p:nvSpPr>
        <p:spPr>
          <a:xfrm>
            <a:off x="5998481" y="5666264"/>
            <a:ext cx="395794" cy="216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BC8ABB7E-39F6-7941-98A1-389B2FE77489}"/>
              </a:ext>
            </a:extLst>
          </p:cNvPr>
          <p:cNvSpPr txBox="1"/>
          <p:nvPr/>
        </p:nvSpPr>
        <p:spPr>
          <a:xfrm>
            <a:off x="5821136" y="5457683"/>
            <a:ext cx="768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kumimoji="1" lang="en-US" altLang="ko-KR" sz="1200" b="1" dirty="0">
              <a:solidFill>
                <a:schemeClr val="bg1"/>
              </a:solidFill>
            </a:endParaRPr>
          </a:p>
          <a:p>
            <a:pPr algn="ctr"/>
            <a:r>
              <a:rPr kumimoji="1" lang="en-US" altLang="ko-KR" sz="1200" b="1" dirty="0">
                <a:solidFill>
                  <a:schemeClr val="bg1"/>
                </a:solidFill>
              </a:rPr>
              <a:t>0.2%</a:t>
            </a:r>
            <a:endParaRPr kumimoji="1" lang="ko-KR" altLang="en-US" sz="1200" b="1" dirty="0">
              <a:solidFill>
                <a:schemeClr val="bg1"/>
              </a:solidFill>
            </a:endParaRPr>
          </a:p>
        </p:txBody>
      </p:sp>
      <p:cxnSp>
        <p:nvCxnSpPr>
          <p:cNvPr id="44" name="직선 연결선[R] 84">
            <a:extLst>
              <a:ext uri="{FF2B5EF4-FFF2-40B4-BE49-F238E27FC236}">
                <a16:creationId xmlns:a16="http://schemas.microsoft.com/office/drawing/2014/main" xmlns="" id="{B575BF78-C6DC-6F48-A354-03A5394DE8FC}"/>
              </a:ext>
            </a:extLst>
          </p:cNvPr>
          <p:cNvCxnSpPr>
            <a:cxnSpLocks/>
          </p:cNvCxnSpPr>
          <p:nvPr/>
        </p:nvCxnSpPr>
        <p:spPr>
          <a:xfrm flipH="1">
            <a:off x="5783160" y="5882264"/>
            <a:ext cx="1613646" cy="0"/>
          </a:xfrm>
          <a:prstGeom prst="line">
            <a:avLst/>
          </a:prstGeom>
          <a:ln w="158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17CFA2EB-DF50-9C46-A310-0B9FD998201E}"/>
              </a:ext>
            </a:extLst>
          </p:cNvPr>
          <p:cNvSpPr txBox="1"/>
          <p:nvPr/>
        </p:nvSpPr>
        <p:spPr>
          <a:xfrm>
            <a:off x="6589983" y="4959846"/>
            <a:ext cx="768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kumimoji="1" lang="en-US" altLang="ko-KR" sz="1200" b="1" dirty="0">
              <a:solidFill>
                <a:schemeClr val="bg1"/>
              </a:solidFill>
            </a:endParaRPr>
          </a:p>
          <a:p>
            <a:pPr algn="ctr"/>
            <a:r>
              <a:rPr kumimoji="1" lang="en-US" altLang="ko-KR" sz="1200" b="1" dirty="0">
                <a:solidFill>
                  <a:schemeClr val="bg1"/>
                </a:solidFill>
              </a:rPr>
              <a:t>10%</a:t>
            </a:r>
            <a:endParaRPr kumimoji="1" lang="ko-KR" altLang="en-US" sz="1200" b="1" dirty="0">
              <a:solidFill>
                <a:schemeClr val="bg1"/>
              </a:solidFill>
            </a:endParaRPr>
          </a:p>
        </p:txBody>
      </p:sp>
      <p:sp>
        <p:nvSpPr>
          <p:cNvPr id="46" name="모서리가 둥근 직사각형 45">
            <a:extLst>
              <a:ext uri="{FF2B5EF4-FFF2-40B4-BE49-F238E27FC236}">
                <a16:creationId xmlns:a16="http://schemas.microsoft.com/office/drawing/2014/main" xmlns="" id="{9F3C64F9-9900-1742-8620-4943977A3EAC}"/>
              </a:ext>
            </a:extLst>
          </p:cNvPr>
          <p:cNvSpPr/>
          <p:nvPr/>
        </p:nvSpPr>
        <p:spPr>
          <a:xfrm>
            <a:off x="4572408" y="2592591"/>
            <a:ext cx="748360" cy="1482530"/>
          </a:xfrm>
          <a:prstGeom prst="roundRect">
            <a:avLst>
              <a:gd name="adj" fmla="val 11457"/>
            </a:avLst>
          </a:prstGeom>
          <a:solidFill>
            <a:schemeClr val="accent5">
              <a:lumMod val="75000"/>
            </a:schemeClr>
          </a:solidFill>
          <a:ln w="158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9BA1D2D0-1A95-F047-B2F7-C7727DD9625C}"/>
              </a:ext>
            </a:extLst>
          </p:cNvPr>
          <p:cNvSpPr txBox="1"/>
          <p:nvPr/>
        </p:nvSpPr>
        <p:spPr>
          <a:xfrm>
            <a:off x="4634278" y="3030723"/>
            <a:ext cx="609462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ko-KR" altLang="en-US" sz="1000" b="1" dirty="0">
                <a:solidFill>
                  <a:schemeClr val="bg1"/>
                </a:solidFill>
              </a:rPr>
              <a:t>사회적 </a:t>
            </a:r>
            <a:endParaRPr kumimoji="1" lang="en-US" altLang="ko-KR" sz="1000" b="1" dirty="0">
              <a:solidFill>
                <a:schemeClr val="bg1"/>
              </a:solidFill>
            </a:endParaRPr>
          </a:p>
          <a:p>
            <a:pPr algn="ctr"/>
            <a:endParaRPr kumimoji="1" lang="en-US" altLang="ko-KR" sz="300" b="1" dirty="0">
              <a:solidFill>
                <a:schemeClr val="bg1"/>
              </a:solidFill>
            </a:endParaRPr>
          </a:p>
          <a:p>
            <a:pPr algn="ctr"/>
            <a:r>
              <a:rPr kumimoji="1" lang="ko-KR" altLang="en-US" sz="1000" b="1" dirty="0">
                <a:solidFill>
                  <a:schemeClr val="bg1"/>
                </a:solidFill>
              </a:rPr>
              <a:t>기업의</a:t>
            </a:r>
            <a:endParaRPr kumimoji="1" lang="en-US" altLang="ko-KR" sz="1000" b="1" dirty="0">
              <a:solidFill>
                <a:schemeClr val="bg1"/>
              </a:solidFill>
            </a:endParaRPr>
          </a:p>
          <a:p>
            <a:pPr algn="ctr"/>
            <a:endParaRPr kumimoji="1" lang="en-US" altLang="ko-KR" sz="300" b="1" dirty="0">
              <a:solidFill>
                <a:schemeClr val="bg1"/>
              </a:solidFill>
            </a:endParaRPr>
          </a:p>
          <a:p>
            <a:pPr algn="ctr"/>
            <a:r>
              <a:rPr kumimoji="1" lang="ko-KR" altLang="en-US" sz="1000" b="1" dirty="0">
                <a:solidFill>
                  <a:schemeClr val="bg1"/>
                </a:solidFill>
              </a:rPr>
              <a:t>고성장</a:t>
            </a:r>
          </a:p>
          <a:p>
            <a:endParaRPr kumimoji="1" lang="ko-KR" altLang="en-US" sz="1000" dirty="0"/>
          </a:p>
        </p:txBody>
      </p:sp>
      <p:cxnSp>
        <p:nvCxnSpPr>
          <p:cNvPr id="48" name="직선 연결선[R] 96">
            <a:extLst>
              <a:ext uri="{FF2B5EF4-FFF2-40B4-BE49-F238E27FC236}">
                <a16:creationId xmlns:a16="http://schemas.microsoft.com/office/drawing/2014/main" xmlns="" id="{6AFB778E-EDD0-DB45-9B05-16251F313F61}"/>
              </a:ext>
            </a:extLst>
          </p:cNvPr>
          <p:cNvCxnSpPr>
            <a:cxnSpLocks/>
          </p:cNvCxnSpPr>
          <p:nvPr/>
        </p:nvCxnSpPr>
        <p:spPr>
          <a:xfrm flipH="1">
            <a:off x="5462733" y="2703315"/>
            <a:ext cx="2432298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9E4F3E60-6671-244B-B597-02BCC899DD85}"/>
              </a:ext>
            </a:extLst>
          </p:cNvPr>
          <p:cNvSpPr txBox="1"/>
          <p:nvPr/>
        </p:nvSpPr>
        <p:spPr>
          <a:xfrm>
            <a:off x="5920400" y="2448583"/>
            <a:ext cx="65274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1000" b="1" dirty="0" smtClean="0"/>
              <a:t>[</a:t>
            </a:r>
            <a:r>
              <a:rPr kumimoji="1" lang="ko-KR" altLang="en-US" sz="1000" b="1" dirty="0" smtClean="0"/>
              <a:t>성장률</a:t>
            </a:r>
            <a:r>
              <a:rPr kumimoji="1" lang="en-US" altLang="ko-KR" sz="1000" b="1" dirty="0"/>
              <a:t>]</a:t>
            </a:r>
            <a:endParaRPr kumimoji="1" lang="ko-KR" altLang="en-US" sz="1000" b="1" dirty="0"/>
          </a:p>
        </p:txBody>
      </p:sp>
      <p:cxnSp>
        <p:nvCxnSpPr>
          <p:cNvPr id="50" name="직선 연결선[R] 98">
            <a:extLst>
              <a:ext uri="{FF2B5EF4-FFF2-40B4-BE49-F238E27FC236}">
                <a16:creationId xmlns:a16="http://schemas.microsoft.com/office/drawing/2014/main" xmlns="" id="{A930AFB4-88B9-9542-B636-623AE217000A}"/>
              </a:ext>
            </a:extLst>
          </p:cNvPr>
          <p:cNvCxnSpPr>
            <a:cxnSpLocks/>
          </p:cNvCxnSpPr>
          <p:nvPr/>
        </p:nvCxnSpPr>
        <p:spPr>
          <a:xfrm flipH="1">
            <a:off x="5591462" y="4041391"/>
            <a:ext cx="1924844" cy="0"/>
          </a:xfrm>
          <a:prstGeom prst="line">
            <a:avLst/>
          </a:prstGeom>
          <a:ln w="15875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3326E975-1E43-B34C-8EB1-EE0F598AB65C}"/>
              </a:ext>
            </a:extLst>
          </p:cNvPr>
          <p:cNvSpPr txBox="1"/>
          <p:nvPr/>
        </p:nvSpPr>
        <p:spPr>
          <a:xfrm>
            <a:off x="5625413" y="4032174"/>
            <a:ext cx="4694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b="1" dirty="0"/>
              <a:t>14</a:t>
            </a:r>
            <a:endParaRPr kumimoji="1" lang="ko-KR" altLang="en-US" sz="1200" b="1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6DD89126-9035-B544-80F7-ED2EBECDB15C}"/>
              </a:ext>
            </a:extLst>
          </p:cNvPr>
          <p:cNvSpPr txBox="1"/>
          <p:nvPr/>
        </p:nvSpPr>
        <p:spPr>
          <a:xfrm>
            <a:off x="6143890" y="4040416"/>
            <a:ext cx="3651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b="1" dirty="0"/>
              <a:t>15</a:t>
            </a:r>
            <a:endParaRPr kumimoji="1" lang="ko-KR" altLang="en-US" sz="1200" b="1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5DB8F73E-7095-BF46-975A-28C614D709CA}"/>
              </a:ext>
            </a:extLst>
          </p:cNvPr>
          <p:cNvSpPr txBox="1"/>
          <p:nvPr/>
        </p:nvSpPr>
        <p:spPr>
          <a:xfrm>
            <a:off x="6593701" y="4049928"/>
            <a:ext cx="429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b="1" dirty="0"/>
              <a:t>16</a:t>
            </a:r>
            <a:endParaRPr kumimoji="1" lang="ko-KR" altLang="en-US" sz="12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328006FD-C8D9-0041-A175-102487AF5DBC}"/>
              </a:ext>
            </a:extLst>
          </p:cNvPr>
          <p:cNvSpPr txBox="1"/>
          <p:nvPr/>
        </p:nvSpPr>
        <p:spPr>
          <a:xfrm>
            <a:off x="7071811" y="4032173"/>
            <a:ext cx="4653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1200" b="1" dirty="0"/>
              <a:t>17</a:t>
            </a:r>
            <a:endParaRPr kumimoji="1" lang="ko-KR" altLang="en-US" sz="1200" b="1" dirty="0"/>
          </a:p>
        </p:txBody>
      </p:sp>
      <p:cxnSp>
        <p:nvCxnSpPr>
          <p:cNvPr id="55" name="직선 연결선[R] 106">
            <a:extLst>
              <a:ext uri="{FF2B5EF4-FFF2-40B4-BE49-F238E27FC236}">
                <a16:creationId xmlns:a16="http://schemas.microsoft.com/office/drawing/2014/main" xmlns="" id="{64B194C8-5B36-8D4E-88D8-B34EAD6CD19F}"/>
              </a:ext>
            </a:extLst>
          </p:cNvPr>
          <p:cNvCxnSpPr>
            <a:cxnSpLocks/>
          </p:cNvCxnSpPr>
          <p:nvPr/>
        </p:nvCxnSpPr>
        <p:spPr>
          <a:xfrm flipH="1">
            <a:off x="5385654" y="4712354"/>
            <a:ext cx="2674444" cy="0"/>
          </a:xfrm>
          <a:prstGeom prst="line">
            <a:avLst/>
          </a:prstGeom>
          <a:ln w="127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7784B618-1887-E343-BF69-FC5FD59550A3}"/>
              </a:ext>
            </a:extLst>
          </p:cNvPr>
          <p:cNvSpPr txBox="1"/>
          <p:nvPr/>
        </p:nvSpPr>
        <p:spPr>
          <a:xfrm>
            <a:off x="5395503" y="4471636"/>
            <a:ext cx="272061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1000" b="1" dirty="0"/>
              <a:t>[</a:t>
            </a:r>
            <a:r>
              <a:rPr kumimoji="1" lang="ko-KR" altLang="en-US" sz="1000" b="1" dirty="0"/>
              <a:t>한국 </a:t>
            </a:r>
            <a:r>
              <a:rPr kumimoji="1" lang="en-US" altLang="ko-KR" sz="1000" b="1" dirty="0"/>
              <a:t>VS</a:t>
            </a:r>
            <a:r>
              <a:rPr kumimoji="1" lang="ko-KR" altLang="en-US" sz="1000" b="1" dirty="0"/>
              <a:t> </a:t>
            </a:r>
            <a:r>
              <a:rPr kumimoji="1" lang="en-US" altLang="ko-KR" sz="1000" b="1" dirty="0"/>
              <a:t>EU</a:t>
            </a:r>
            <a:r>
              <a:rPr kumimoji="1" lang="ko-KR" altLang="en-US" sz="1000" b="1" dirty="0"/>
              <a:t>의 </a:t>
            </a:r>
            <a:r>
              <a:rPr kumimoji="1" lang="en-US" altLang="ko-KR" sz="1000" b="1" dirty="0"/>
              <a:t>GDP</a:t>
            </a:r>
            <a:r>
              <a:rPr kumimoji="1" lang="ko-KR" altLang="en-US" sz="1000" b="1" dirty="0"/>
              <a:t>대비 </a:t>
            </a:r>
            <a:r>
              <a:rPr kumimoji="1" lang="ko-KR" altLang="en-US" sz="1000" b="1" dirty="0" err="1"/>
              <a:t>사회적기업</a:t>
            </a:r>
            <a:r>
              <a:rPr kumimoji="1" lang="ko-KR" altLang="en-US" sz="1000" b="1" dirty="0"/>
              <a:t> 매출비중</a:t>
            </a:r>
            <a:r>
              <a:rPr kumimoji="1" lang="en-US" altLang="ko-KR" sz="1000" b="1" dirty="0"/>
              <a:t>]</a:t>
            </a:r>
            <a:endParaRPr kumimoji="1" lang="ko-KR" altLang="en-US" sz="1000" b="1" dirty="0"/>
          </a:p>
        </p:txBody>
      </p:sp>
      <p:sp>
        <p:nvSpPr>
          <p:cNvPr id="57" name="직사각형 56">
            <a:extLst>
              <a:ext uri="{FF2B5EF4-FFF2-40B4-BE49-F238E27FC236}">
                <a16:creationId xmlns:a16="http://schemas.microsoft.com/office/drawing/2014/main" xmlns="" id="{DDCC73CD-2A08-434C-8B77-10173A2E8282}"/>
              </a:ext>
            </a:extLst>
          </p:cNvPr>
          <p:cNvSpPr/>
          <p:nvPr/>
        </p:nvSpPr>
        <p:spPr>
          <a:xfrm>
            <a:off x="7172360" y="2964622"/>
            <a:ext cx="251999" cy="1080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xmlns="" id="{7AB56D0E-B552-AA45-AC60-F51CF2DA03D5}"/>
              </a:ext>
            </a:extLst>
          </p:cNvPr>
          <p:cNvSpPr/>
          <p:nvPr/>
        </p:nvSpPr>
        <p:spPr>
          <a:xfrm>
            <a:off x="6679627" y="3092512"/>
            <a:ext cx="251999" cy="9504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xmlns="" id="{DFB61BFB-9C56-C44B-8B0C-3D27C578CE94}"/>
              </a:ext>
            </a:extLst>
          </p:cNvPr>
          <p:cNvSpPr/>
          <p:nvPr/>
        </p:nvSpPr>
        <p:spPr>
          <a:xfrm>
            <a:off x="6204700" y="3198016"/>
            <a:ext cx="251999" cy="8424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xmlns="" id="{9CCB4E93-603E-964D-8B64-2E90B51C5F06}"/>
              </a:ext>
            </a:extLst>
          </p:cNvPr>
          <p:cNvSpPr/>
          <p:nvPr/>
        </p:nvSpPr>
        <p:spPr>
          <a:xfrm>
            <a:off x="5739907" y="3339139"/>
            <a:ext cx="251999" cy="702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dirty="0"/>
          </a:p>
        </p:txBody>
      </p:sp>
      <p:cxnSp>
        <p:nvCxnSpPr>
          <p:cNvPr id="61" name="직선 화살표 연결선 60">
            <a:extLst>
              <a:ext uri="{FF2B5EF4-FFF2-40B4-BE49-F238E27FC236}">
                <a16:creationId xmlns:a16="http://schemas.microsoft.com/office/drawing/2014/main" xmlns="" id="{5F45195C-D0EA-3843-9969-679F7A83299E}"/>
              </a:ext>
            </a:extLst>
          </p:cNvPr>
          <p:cNvCxnSpPr>
            <a:cxnSpLocks/>
          </p:cNvCxnSpPr>
          <p:nvPr/>
        </p:nvCxnSpPr>
        <p:spPr>
          <a:xfrm flipV="1">
            <a:off x="5790571" y="2821155"/>
            <a:ext cx="1539214" cy="417549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xmlns="" id="{6AA7E8F2-6B63-EF49-97C5-4859172BAF0F}"/>
              </a:ext>
            </a:extLst>
          </p:cNvPr>
          <p:cNvSpPr txBox="1"/>
          <p:nvPr/>
        </p:nvSpPr>
        <p:spPr>
          <a:xfrm rot="20682449">
            <a:off x="6291111" y="2768564"/>
            <a:ext cx="4874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100" b="1" dirty="0"/>
              <a:t>17%</a:t>
            </a:r>
            <a:endParaRPr kumimoji="1" lang="ko-KR" altLang="en-US" sz="1100" b="1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2C35A29A-1D9D-6346-A8A3-0C9141375777}"/>
              </a:ext>
            </a:extLst>
          </p:cNvPr>
          <p:cNvSpPr txBox="1"/>
          <p:nvPr/>
        </p:nvSpPr>
        <p:spPr>
          <a:xfrm>
            <a:off x="6956874" y="3008559"/>
            <a:ext cx="6899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800" b="1" dirty="0">
                <a:solidFill>
                  <a:schemeClr val="bg1"/>
                </a:solidFill>
              </a:rPr>
              <a:t>1,870</a:t>
            </a:r>
            <a:endParaRPr kumimoji="1" lang="ko-KR" altLang="en-US" sz="800" b="1" dirty="0">
              <a:solidFill>
                <a:schemeClr val="bg1"/>
              </a:solidFill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60FF6C57-E5F7-3A47-9636-90DAFD5444EA}"/>
              </a:ext>
            </a:extLst>
          </p:cNvPr>
          <p:cNvSpPr txBox="1"/>
          <p:nvPr/>
        </p:nvSpPr>
        <p:spPr>
          <a:xfrm>
            <a:off x="5696621" y="3387580"/>
            <a:ext cx="33855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ko-KR" sz="800" b="1" dirty="0">
                <a:solidFill>
                  <a:schemeClr val="bg1"/>
                </a:solidFill>
              </a:rPr>
              <a:t>993</a:t>
            </a:r>
            <a:endParaRPr kumimoji="1" lang="ko-KR" altLang="en-US" sz="800" b="1" dirty="0">
              <a:solidFill>
                <a:schemeClr val="bg1"/>
              </a:solidFill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770A8444-6CBF-4441-916F-634C5CCB3CC6}"/>
              </a:ext>
            </a:extLst>
          </p:cNvPr>
          <p:cNvSpPr txBox="1"/>
          <p:nvPr/>
        </p:nvSpPr>
        <p:spPr>
          <a:xfrm>
            <a:off x="6462026" y="3139842"/>
            <a:ext cx="6899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800" b="1" dirty="0">
                <a:solidFill>
                  <a:schemeClr val="bg1"/>
                </a:solidFill>
              </a:rPr>
              <a:t>1,653</a:t>
            </a:r>
            <a:endParaRPr kumimoji="1" lang="ko-KR" altLang="en-US" sz="800" b="1" dirty="0">
              <a:solidFill>
                <a:schemeClr val="bg1"/>
              </a:solidFill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DAAF257F-8061-DB4A-9243-937D232FEA19}"/>
              </a:ext>
            </a:extLst>
          </p:cNvPr>
          <p:cNvSpPr txBox="1"/>
          <p:nvPr/>
        </p:nvSpPr>
        <p:spPr>
          <a:xfrm>
            <a:off x="5986447" y="3245442"/>
            <a:ext cx="68995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ko-KR" sz="800" b="1" dirty="0">
                <a:solidFill>
                  <a:schemeClr val="bg1"/>
                </a:solidFill>
              </a:rPr>
              <a:t>1,460</a:t>
            </a:r>
            <a:endParaRPr kumimoji="1" lang="ko-KR" altLang="en-US" sz="800" b="1" dirty="0">
              <a:solidFill>
                <a:schemeClr val="bg1"/>
              </a:solidFill>
            </a:endParaRPr>
          </a:p>
        </p:txBody>
      </p:sp>
      <p:sp>
        <p:nvSpPr>
          <p:cNvPr id="67" name="타원형 설명선 66"/>
          <p:cNvSpPr/>
          <p:nvPr/>
        </p:nvSpPr>
        <p:spPr>
          <a:xfrm>
            <a:off x="8977382" y="128080"/>
            <a:ext cx="1990337" cy="1972883"/>
          </a:xfrm>
          <a:prstGeom prst="wedgeEllipseCallou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“</a:t>
            </a:r>
            <a:r>
              <a:rPr lang="en-US" altLang="ko-KR" dirty="0" smtClean="0">
                <a:solidFill>
                  <a:srgbClr val="FF0000"/>
                </a:solidFill>
              </a:rPr>
              <a:t>Example”</a:t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ko-KR" altLang="en-US" dirty="0" smtClean="0">
                <a:solidFill>
                  <a:srgbClr val="FF0000"/>
                </a:solidFill>
              </a:rPr>
              <a:t>다양한 방법으로 분석 가능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9" name="그림 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973" y="4430825"/>
            <a:ext cx="3252900" cy="1981372"/>
          </a:xfrm>
          <a:prstGeom prst="rect">
            <a:avLst/>
          </a:prstGeom>
        </p:spPr>
      </p:pic>
      <p:sp>
        <p:nvSpPr>
          <p:cNvPr id="71" name="AutoShape 4" descr="íê¹ê³ ê°ì ëí ì´ë¯¸ì§ ê²ìê²°ê³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2" name="그림 7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947" y="2349956"/>
            <a:ext cx="2619375" cy="1743075"/>
          </a:xfrm>
          <a:prstGeom prst="rect">
            <a:avLst/>
          </a:prstGeom>
        </p:spPr>
      </p:pic>
      <p:pic>
        <p:nvPicPr>
          <p:cNvPr id="84" name="그림 8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3667" y="6316848"/>
            <a:ext cx="2828789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872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:a16="http://schemas.microsoft.com/office/drawing/2014/main" xmlns="" id="{8C08A65C-55CD-433E-B18B-64E1C722B3A6}"/>
              </a:ext>
            </a:extLst>
          </p:cNvPr>
          <p:cNvSpPr txBox="1">
            <a:spLocks/>
          </p:cNvSpPr>
          <p:nvPr/>
        </p:nvSpPr>
        <p:spPr>
          <a:xfrm>
            <a:off x="2798938" y="2830404"/>
            <a:ext cx="6594124" cy="1197193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1" hangingPunct="1">
              <a:lnSpc>
                <a:spcPct val="80000"/>
              </a:lnSpc>
              <a:spcBef>
                <a:spcPct val="0"/>
              </a:spcBef>
              <a:buNone/>
              <a:defRPr sz="4050" b="1" kern="12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marL="45720" algn="ctr"/>
            <a:r>
              <a:rPr lang="en-US" altLang="ko-KR" sz="8000" dirty="0"/>
              <a:t>Q &amp; A</a:t>
            </a:r>
            <a:endParaRPr lang="ko-KR" altLang="en-US" sz="80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081" y="6298979"/>
            <a:ext cx="2828789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94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:a16="http://schemas.microsoft.com/office/drawing/2014/main" xmlns="" id="{856549FE-FCC7-4B6C-8181-4B3C81604AB5}"/>
              </a:ext>
            </a:extLst>
          </p:cNvPr>
          <p:cNvSpPr txBox="1">
            <a:spLocks/>
          </p:cNvSpPr>
          <p:nvPr/>
        </p:nvSpPr>
        <p:spPr>
          <a:xfrm>
            <a:off x="2798938" y="2830404"/>
            <a:ext cx="6594124" cy="1197193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Autofit/>
          </a:bodyPr>
          <a:lstStyle>
            <a:lvl1pPr algn="l" defTabSz="685800" rtl="0" eaLnBrk="1" latinLnBrk="1" hangingPunct="1">
              <a:lnSpc>
                <a:spcPct val="80000"/>
              </a:lnSpc>
              <a:spcBef>
                <a:spcPct val="0"/>
              </a:spcBef>
              <a:buNone/>
              <a:defRPr sz="4050" b="1" kern="1200">
                <a:solidFill>
                  <a:schemeClr val="accent1">
                    <a:lumMod val="7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j-cs"/>
              </a:defRPr>
            </a:lvl1pPr>
          </a:lstStyle>
          <a:p>
            <a:pPr algn="ctr"/>
            <a:r>
              <a:rPr lang="ko-KR" altLang="en-US" sz="8000" dirty="0" smtClean="0">
                <a:solidFill>
                  <a:srgbClr val="0070C0"/>
                </a:solidFill>
              </a:rPr>
              <a:t>감사합니다</a:t>
            </a:r>
            <a:endParaRPr lang="ko-KR" altLang="en-US" sz="8000" dirty="0">
              <a:solidFill>
                <a:srgbClr val="0070C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8508" y="6327259"/>
            <a:ext cx="2828789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2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289</Words>
  <Application>Microsoft Office PowerPoint</Application>
  <PresentationFormat>와이드스크린</PresentationFormat>
  <Paragraphs>128</Paragraphs>
  <Slides>11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3" baseType="lpstr">
      <vt:lpstr>AppleGothic</vt:lpstr>
      <vt:lpstr>Arial Unicode MS</vt:lpstr>
      <vt:lpstr>Noto Sans CJK KR Bold</vt:lpstr>
      <vt:lpstr>나눔명조</vt:lpstr>
      <vt:lpstr>맑은 고딕</vt:lpstr>
      <vt:lpstr>맑은 고딕</vt:lpstr>
      <vt:lpstr>함초롬바탕</vt:lpstr>
      <vt:lpstr>Arial</vt:lpstr>
      <vt:lpstr>Calibri</vt:lpstr>
      <vt:lpstr>Calibri Light</vt:lpstr>
      <vt:lpstr>Wingdings</vt:lpstr>
      <vt:lpstr>Office 테마</vt:lpstr>
      <vt:lpstr>PowerPoint 프레젠테이션</vt:lpstr>
      <vt:lpstr>PowerPoint 프레젠테이션</vt:lpstr>
      <vt:lpstr>1. 창업팀 소개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User</dc:creator>
  <cp:lastModifiedBy>장진영</cp:lastModifiedBy>
  <cp:revision>12</cp:revision>
  <dcterms:created xsi:type="dcterms:W3CDTF">2019-04-11T01:27:26Z</dcterms:created>
  <dcterms:modified xsi:type="dcterms:W3CDTF">2019-04-11T08:32:27Z</dcterms:modified>
</cp:coreProperties>
</file>